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68.xml" ContentType="application/vnd.openxmlformats-officedocument.presentationml.slide+xml"/>
  <Override PartName="/ppt/slides/slide67.xml" ContentType="application/vnd.openxmlformats-officedocument.presentationml.slide+xml"/>
  <Override PartName="/ppt/slides/slide66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3.xml" ContentType="application/vnd.openxmlformats-officedocument.presentationml.slide+xml"/>
  <Override PartName="/ppt/slides/slide82.xml" ContentType="application/vnd.openxmlformats-officedocument.presentationml.slide+xml"/>
  <Override PartName="/ppt/slides/slide81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61.xml" ContentType="application/vnd.openxmlformats-officedocument.presentationml.slide+xml"/>
  <Override PartName="/ppt/slides/slide60.xml" ContentType="application/vnd.openxmlformats-officedocument.presentationml.slide+xml"/>
  <Override PartName="/ppt/slides/slide59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97.xml" ContentType="application/vnd.openxmlformats-officedocument.presentationml.slide+xml"/>
  <Override PartName="/ppt/slides/slide96.xml" ContentType="application/vnd.openxmlformats-officedocument.presentationml.slide+xml"/>
  <Override PartName="/ppt/slides/slide95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111.xml" ContentType="application/vnd.openxmlformats-officedocument.presentationml.slide+xml"/>
  <Override PartName="/ppt/slides/slide110.xml" ContentType="application/vnd.openxmlformats-officedocument.presentationml.slide+xml"/>
  <Override PartName="/ppt/slides/slide109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5" r:id="rId59"/>
    <p:sldId id="316" r:id="rId60"/>
    <p:sldId id="318" r:id="rId61"/>
    <p:sldId id="317" r:id="rId62"/>
    <p:sldId id="319" r:id="rId63"/>
    <p:sldId id="320" r:id="rId64"/>
    <p:sldId id="322" r:id="rId65"/>
    <p:sldId id="321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7" r:id="rId95"/>
    <p:sldId id="358" r:id="rId96"/>
    <p:sldId id="356" r:id="rId97"/>
    <p:sldId id="360" r:id="rId98"/>
    <p:sldId id="361" r:id="rId99"/>
    <p:sldId id="351" r:id="rId100"/>
    <p:sldId id="352" r:id="rId101"/>
    <p:sldId id="353" r:id="rId102"/>
    <p:sldId id="362" r:id="rId103"/>
    <p:sldId id="355" r:id="rId104"/>
    <p:sldId id="354" r:id="rId105"/>
    <p:sldId id="363" r:id="rId106"/>
    <p:sldId id="364" r:id="rId107"/>
    <p:sldId id="365" r:id="rId108"/>
    <p:sldId id="366" r:id="rId109"/>
    <p:sldId id="367" r:id="rId110"/>
    <p:sldId id="368" r:id="rId111"/>
    <p:sldId id="369" r:id="rId112"/>
    <p:sldId id="370" r:id="rId113"/>
    <p:sldId id="371" r:id="rId1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customXml" Target="../customXml/item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customXml" Target="../customXml/item2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19.02.2023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antybiotyki.edu.pl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Biologiczne mechanizmy działania leków przeciwbakteryjnych, przeciwwirusowych i </a:t>
            </a:r>
            <a:r>
              <a:rPr lang="pl-PL" dirty="0" err="1" smtClean="0"/>
              <a:t>przeciwgrzybiczych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Piotr Goździk</a:t>
            </a:r>
          </a:p>
          <a:p>
            <a:r>
              <a:rPr lang="pl-PL" dirty="0" smtClean="0"/>
              <a:t>Klinika Chorób Wewnętrznych, Diabetologii i Farmakologii Klinicznej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Oporność na leki przeciwdrobnoustrojowe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Mechanizmy oporności:</a:t>
            </a:r>
          </a:p>
          <a:p>
            <a:pPr lvl="1">
              <a:buFontTx/>
              <a:buChar char="-"/>
            </a:pPr>
            <a:r>
              <a:rPr lang="pl-PL" dirty="0" smtClean="0"/>
              <a:t>Wytwarzanie enzymów inaktywujących lek </a:t>
            </a:r>
            <a:r>
              <a:rPr lang="pl-PL" dirty="0" smtClean="0"/>
              <a:t>    przez </a:t>
            </a:r>
            <a:r>
              <a:rPr lang="pl-PL" dirty="0" smtClean="0"/>
              <a:t>zmiany chemiczne</a:t>
            </a:r>
          </a:p>
          <a:p>
            <a:pPr lvl="1">
              <a:buFontTx/>
              <a:buChar char="-"/>
            </a:pPr>
            <a:r>
              <a:rPr lang="pl-PL" dirty="0" smtClean="0"/>
              <a:t>Zmniejszenie przepuszczalności błon komórkowych i zmniejszony wychwyt leku</a:t>
            </a:r>
          </a:p>
          <a:p>
            <a:pPr lvl="1">
              <a:buFontTx/>
              <a:buChar char="-"/>
            </a:pPr>
            <a:r>
              <a:rPr lang="pl-PL" dirty="0" smtClean="0"/>
              <a:t>Synteza elementów usuwających leki</a:t>
            </a:r>
          </a:p>
          <a:p>
            <a:pPr lvl="1">
              <a:buFontTx/>
              <a:buChar char="-"/>
            </a:pPr>
            <a:r>
              <a:rPr lang="pl-PL" dirty="0" smtClean="0"/>
              <a:t>Zmniejszenie zdolności wiązania </a:t>
            </a:r>
            <a:r>
              <a:rPr lang="pl-PL" dirty="0" smtClean="0"/>
              <a:t>leków                  </a:t>
            </a:r>
            <a:r>
              <a:rPr lang="pl-PL" dirty="0" smtClean="0"/>
              <a:t>ze strukturami docelowymi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 – COVID-19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Choroba wywołana przez </a:t>
            </a:r>
            <a:r>
              <a:rPr lang="pl-PL" dirty="0" err="1" smtClean="0"/>
              <a:t>koronawirus</a:t>
            </a:r>
            <a:r>
              <a:rPr lang="pl-PL" dirty="0" smtClean="0"/>
              <a:t> SARS-CoV-2 wirus RNA.</a:t>
            </a:r>
          </a:p>
          <a:p>
            <a:pPr>
              <a:buFontTx/>
              <a:buChar char="-"/>
            </a:pPr>
            <a:r>
              <a:rPr lang="pl-PL" dirty="0" smtClean="0"/>
              <a:t>Leki aktywne wobec wirusów grypy – działają, jeśli włączy się je    do 5 dni od infekcji:</a:t>
            </a:r>
          </a:p>
          <a:p>
            <a:pPr lvl="1">
              <a:buFontTx/>
              <a:buChar char="-"/>
            </a:pPr>
            <a:r>
              <a:rPr lang="pl-PL" dirty="0" smtClean="0"/>
              <a:t>Analogi nukleozydowe</a:t>
            </a:r>
          </a:p>
          <a:p>
            <a:pPr lvl="2">
              <a:buFontTx/>
              <a:buChar char="-"/>
            </a:pPr>
            <a:r>
              <a:rPr lang="pl-PL" dirty="0" err="1" smtClean="0"/>
              <a:t>Molnupirawir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Remdesivir</a:t>
            </a:r>
            <a:endParaRPr lang="pl-PL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pl-PL" dirty="0" smtClean="0"/>
              <a:t>Inhibitor wirusowej proteazy </a:t>
            </a:r>
            <a:r>
              <a:rPr lang="pl-PL" dirty="0" err="1" smtClean="0"/>
              <a:t>Mpro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Nirmatrelwir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Rekombinowane ludzkie przeciwciała monoklonalne</a:t>
            </a:r>
          </a:p>
          <a:p>
            <a:pPr lvl="2">
              <a:buFontTx/>
              <a:buChar char="-"/>
            </a:pPr>
            <a:r>
              <a:rPr lang="pl-PL" dirty="0" err="1" smtClean="0"/>
              <a:t>Bamlaniwimab</a:t>
            </a:r>
            <a:r>
              <a:rPr lang="pl-PL" dirty="0" smtClean="0"/>
              <a:t>/</a:t>
            </a:r>
            <a:r>
              <a:rPr lang="pl-PL" dirty="0" err="1" smtClean="0"/>
              <a:t>etesewimab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Bebtelowimab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Kazyrywymab</a:t>
            </a:r>
            <a:r>
              <a:rPr lang="pl-PL" dirty="0" smtClean="0"/>
              <a:t>/</a:t>
            </a:r>
            <a:r>
              <a:rPr lang="pl-PL" dirty="0" err="1" smtClean="0"/>
              <a:t>imdewymab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Regdanwimab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Sotrowimab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 – Ospa wietrzna i półpasiec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Choroby wywołane przez wirus </a:t>
            </a:r>
            <a:r>
              <a:rPr lang="pl-PL" dirty="0" err="1" smtClean="0"/>
              <a:t>Varicella</a:t>
            </a:r>
            <a:r>
              <a:rPr lang="pl-PL" dirty="0" smtClean="0"/>
              <a:t> zoster z rodziny </a:t>
            </a:r>
            <a:r>
              <a:rPr lang="pl-PL" dirty="0" err="1" smtClean="0"/>
              <a:t>Herpes</a:t>
            </a:r>
            <a:r>
              <a:rPr lang="pl-PL" dirty="0" smtClean="0"/>
              <a:t>, wirus DNA</a:t>
            </a:r>
          </a:p>
          <a:p>
            <a:pPr lvl="1">
              <a:buFontTx/>
              <a:buChar char="-"/>
            </a:pPr>
            <a:r>
              <a:rPr lang="pl-PL" dirty="0" smtClean="0"/>
              <a:t>Lek: </a:t>
            </a:r>
            <a:r>
              <a:rPr lang="pl-PL" dirty="0" err="1" smtClean="0">
                <a:solidFill>
                  <a:srgbClr val="FF0000"/>
                </a:solidFill>
              </a:rPr>
              <a:t>acyklowir</a:t>
            </a:r>
            <a:r>
              <a:rPr lang="pl-PL" dirty="0" smtClean="0"/>
              <a:t> – syntetyczny analog nukleotydu purynowego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 – Opryszczka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Wywołana przez wirus </a:t>
            </a:r>
            <a:r>
              <a:rPr lang="pl-PL" dirty="0" err="1" smtClean="0"/>
              <a:t>Herpes</a:t>
            </a:r>
            <a:r>
              <a:rPr lang="pl-PL" dirty="0" smtClean="0"/>
              <a:t> </a:t>
            </a:r>
            <a:r>
              <a:rPr lang="pl-PL" dirty="0" err="1" smtClean="0"/>
              <a:t>simplex</a:t>
            </a:r>
            <a:r>
              <a:rPr lang="pl-PL" dirty="0" smtClean="0"/>
              <a:t> typu 1 lub 2</a:t>
            </a:r>
          </a:p>
          <a:p>
            <a:pPr lvl="1">
              <a:buFontTx/>
              <a:buChar char="-"/>
            </a:pPr>
            <a:r>
              <a:rPr lang="pl-PL" dirty="0" smtClean="0"/>
              <a:t>Lek: </a:t>
            </a:r>
            <a:r>
              <a:rPr lang="pl-PL" dirty="0" err="1" smtClean="0">
                <a:solidFill>
                  <a:srgbClr val="FF0000"/>
                </a:solidFill>
              </a:rPr>
              <a:t>acyklowir</a:t>
            </a:r>
            <a:r>
              <a:rPr lang="pl-PL" dirty="0" smtClean="0"/>
              <a:t> – syntetyczny analog nukleotydu purynowego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 – Cytomegalia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Wywołana przez </a:t>
            </a:r>
            <a:r>
              <a:rPr lang="pl-PL" dirty="0" err="1" smtClean="0"/>
              <a:t>Cytomegalowirus</a:t>
            </a:r>
            <a:r>
              <a:rPr lang="pl-PL" dirty="0" smtClean="0"/>
              <a:t> z rodziny </a:t>
            </a:r>
            <a:r>
              <a:rPr lang="pl-PL" dirty="0" err="1" smtClean="0"/>
              <a:t>Herpes</a:t>
            </a:r>
            <a:r>
              <a:rPr lang="pl-PL" dirty="0" smtClean="0"/>
              <a:t>, wirus DNA</a:t>
            </a:r>
          </a:p>
          <a:p>
            <a:pPr lvl="1">
              <a:buFontTx/>
              <a:buChar char="-"/>
            </a:pPr>
            <a:r>
              <a:rPr lang="pl-PL" dirty="0" smtClean="0"/>
              <a:t>Leki: </a:t>
            </a:r>
          </a:p>
          <a:p>
            <a:pPr lvl="2">
              <a:buFontTx/>
              <a:buChar char="-"/>
            </a:pPr>
            <a:r>
              <a:rPr lang="pl-PL" dirty="0" err="1" smtClean="0"/>
              <a:t>Gancyklowir</a:t>
            </a:r>
            <a:r>
              <a:rPr lang="pl-PL" dirty="0" smtClean="0"/>
              <a:t> (syntetyczny analog 2’-deoksyguanozyny)</a:t>
            </a:r>
          </a:p>
          <a:p>
            <a:pPr lvl="2">
              <a:buFontTx/>
              <a:buChar char="-"/>
            </a:pPr>
            <a:r>
              <a:rPr lang="pl-PL" dirty="0" err="1" smtClean="0"/>
              <a:t>Walgancyklowir</a:t>
            </a:r>
            <a:r>
              <a:rPr lang="pl-PL" dirty="0" smtClean="0"/>
              <a:t> (</a:t>
            </a:r>
            <a:r>
              <a:rPr lang="pl-PL" dirty="0" err="1" smtClean="0"/>
              <a:t>prolek</a:t>
            </a:r>
            <a:r>
              <a:rPr lang="pl-PL" dirty="0" smtClean="0"/>
              <a:t> </a:t>
            </a:r>
            <a:r>
              <a:rPr lang="pl-PL" dirty="0" err="1" smtClean="0"/>
              <a:t>gancyklowiru</a:t>
            </a:r>
            <a:r>
              <a:rPr lang="pl-PL" dirty="0" smtClean="0"/>
              <a:t>)</a:t>
            </a:r>
          </a:p>
          <a:p>
            <a:pPr lvl="2">
              <a:buFontTx/>
              <a:buChar char="-"/>
            </a:pPr>
            <a:r>
              <a:rPr lang="pl-PL" dirty="0" smtClean="0"/>
              <a:t>Alternatywnie: </a:t>
            </a:r>
            <a:r>
              <a:rPr lang="pl-PL" dirty="0" err="1" smtClean="0"/>
              <a:t>Foskarnet</a:t>
            </a:r>
            <a:endParaRPr lang="pl-PL" dirty="0" smtClean="0"/>
          </a:p>
          <a:p>
            <a:pPr lvl="1"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 – AIDS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Choroba wywołana przez wirus HIV</a:t>
            </a:r>
          </a:p>
          <a:p>
            <a:pPr>
              <a:buFontTx/>
              <a:buChar char="-"/>
            </a:pPr>
            <a:r>
              <a:rPr lang="pl-PL" dirty="0" smtClean="0"/>
              <a:t>Na chwilę obecną infekcja HIV jest nieuleczalna, leki mogą kontrolować jej przebieg</a:t>
            </a:r>
          </a:p>
          <a:p>
            <a:pPr>
              <a:buFontTx/>
              <a:buChar char="-"/>
            </a:pPr>
            <a:r>
              <a:rPr lang="pl-PL" u="sng" dirty="0" smtClean="0"/>
              <a:t>Przewidywana długość życia osoby zakażonej HIV, u której leczenie antyretrowirusowe zostanie rozpoczęte we właściwym momencie, jest taka sama jak u osób niezakażonych</a:t>
            </a:r>
          </a:p>
          <a:p>
            <a:pPr lvl="1"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 – AIDS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Aktualnie stosowana jest kombinowana terapia antyretrowirusowa (ART), zastosowanie mają w niej leki:</a:t>
            </a:r>
          </a:p>
          <a:p>
            <a:pPr lvl="1">
              <a:buFontTx/>
              <a:buChar char="-"/>
            </a:pPr>
            <a:r>
              <a:rPr lang="pl-PL" dirty="0" smtClean="0"/>
              <a:t>nukleozydowe/nukleotydowe inhibitory odwrotnej </a:t>
            </a:r>
            <a:r>
              <a:rPr lang="pl-PL" dirty="0" err="1" smtClean="0"/>
              <a:t>transkryptazy</a:t>
            </a:r>
            <a:r>
              <a:rPr lang="pl-PL" dirty="0" smtClean="0"/>
              <a:t> (NRTI)</a:t>
            </a:r>
          </a:p>
          <a:p>
            <a:pPr lvl="2">
              <a:buFontTx/>
              <a:buChar char="-"/>
            </a:pPr>
            <a:r>
              <a:rPr lang="pl-PL" dirty="0" err="1" smtClean="0"/>
              <a:t>Abakawir</a:t>
            </a:r>
            <a:r>
              <a:rPr lang="pl-PL" dirty="0" smtClean="0"/>
              <a:t>, </a:t>
            </a:r>
            <a:r>
              <a:rPr lang="pl-PL" dirty="0" err="1" smtClean="0"/>
              <a:t>emtrycytamina</a:t>
            </a:r>
            <a:r>
              <a:rPr lang="pl-PL" dirty="0" smtClean="0"/>
              <a:t>, </a:t>
            </a:r>
            <a:r>
              <a:rPr lang="pl-PL" dirty="0" err="1" smtClean="0"/>
              <a:t>lamiwudyna</a:t>
            </a:r>
            <a:r>
              <a:rPr lang="pl-PL" dirty="0" smtClean="0"/>
              <a:t>, </a:t>
            </a:r>
            <a:r>
              <a:rPr lang="pl-PL" dirty="0" err="1" smtClean="0"/>
              <a:t>tenofowir</a:t>
            </a:r>
            <a:r>
              <a:rPr lang="pl-PL" dirty="0" smtClean="0"/>
              <a:t>, </a:t>
            </a:r>
            <a:r>
              <a:rPr lang="pl-PL" dirty="0" err="1" smtClean="0"/>
              <a:t>zydowudyna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Nienukleozydowe</a:t>
            </a:r>
            <a:r>
              <a:rPr lang="pl-PL" dirty="0" smtClean="0"/>
              <a:t> inhibitory odwrotnej </a:t>
            </a:r>
            <a:r>
              <a:rPr lang="pl-PL" dirty="0" err="1" smtClean="0"/>
              <a:t>transkryptazy</a:t>
            </a:r>
            <a:r>
              <a:rPr lang="pl-PL" dirty="0" smtClean="0"/>
              <a:t> (NNRTI)</a:t>
            </a:r>
          </a:p>
          <a:p>
            <a:pPr lvl="2">
              <a:buFontTx/>
              <a:buChar char="-"/>
            </a:pPr>
            <a:r>
              <a:rPr lang="pl-PL" dirty="0" err="1" smtClean="0"/>
              <a:t>Efawirenz</a:t>
            </a:r>
            <a:r>
              <a:rPr lang="pl-PL" dirty="0" smtClean="0"/>
              <a:t>, </a:t>
            </a:r>
            <a:r>
              <a:rPr lang="pl-PL" dirty="0" err="1" smtClean="0"/>
              <a:t>etrawiryna</a:t>
            </a:r>
            <a:r>
              <a:rPr lang="pl-PL" dirty="0" smtClean="0"/>
              <a:t>, </a:t>
            </a:r>
            <a:r>
              <a:rPr lang="pl-PL" dirty="0" err="1" smtClean="0"/>
              <a:t>newirapina</a:t>
            </a:r>
            <a:r>
              <a:rPr lang="pl-PL" dirty="0" smtClean="0"/>
              <a:t>, </a:t>
            </a:r>
            <a:r>
              <a:rPr lang="pl-PL" dirty="0" err="1" smtClean="0"/>
              <a:t>rylpiwiryna</a:t>
            </a:r>
            <a:r>
              <a:rPr lang="pl-PL" dirty="0" smtClean="0"/>
              <a:t>, </a:t>
            </a:r>
            <a:r>
              <a:rPr lang="pl-PL" dirty="0" err="1" smtClean="0"/>
              <a:t>dorawiryna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Inhibitory proteaz </a:t>
            </a:r>
          </a:p>
          <a:p>
            <a:pPr lvl="2">
              <a:buFontTx/>
              <a:buChar char="-"/>
            </a:pPr>
            <a:r>
              <a:rPr lang="pl-PL" dirty="0" err="1" smtClean="0"/>
              <a:t>Atazanawir</a:t>
            </a:r>
            <a:r>
              <a:rPr lang="pl-PL" dirty="0" smtClean="0"/>
              <a:t>, </a:t>
            </a:r>
            <a:r>
              <a:rPr lang="pl-PL" dirty="0" err="1" smtClean="0"/>
              <a:t>darunawir</a:t>
            </a:r>
            <a:r>
              <a:rPr lang="pl-PL" dirty="0" smtClean="0"/>
              <a:t>, </a:t>
            </a:r>
            <a:r>
              <a:rPr lang="pl-PL" dirty="0" err="1" smtClean="0"/>
              <a:t>lopinawir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Inhibitory </a:t>
            </a:r>
            <a:r>
              <a:rPr lang="pl-PL" dirty="0" err="1" smtClean="0"/>
              <a:t>integrazy</a:t>
            </a:r>
            <a:r>
              <a:rPr lang="pl-PL" dirty="0" smtClean="0"/>
              <a:t> (INSTI)</a:t>
            </a:r>
          </a:p>
          <a:p>
            <a:pPr lvl="2">
              <a:buFontTx/>
              <a:buChar char="-"/>
            </a:pPr>
            <a:r>
              <a:rPr lang="pl-PL" dirty="0" err="1" smtClean="0"/>
              <a:t>Raltregrawir</a:t>
            </a:r>
            <a:r>
              <a:rPr lang="pl-PL" dirty="0" smtClean="0"/>
              <a:t>, </a:t>
            </a:r>
            <a:r>
              <a:rPr lang="pl-PL" dirty="0" err="1" smtClean="0"/>
              <a:t>elwitegrawir</a:t>
            </a:r>
            <a:r>
              <a:rPr lang="pl-PL" dirty="0" smtClean="0"/>
              <a:t>, </a:t>
            </a:r>
            <a:r>
              <a:rPr lang="pl-PL" dirty="0" err="1" smtClean="0"/>
              <a:t>dolutegrawir</a:t>
            </a:r>
            <a:r>
              <a:rPr lang="pl-PL" dirty="0" smtClean="0"/>
              <a:t>, </a:t>
            </a:r>
            <a:r>
              <a:rPr lang="pl-PL" dirty="0" err="1" smtClean="0"/>
              <a:t>biktegrawir</a:t>
            </a:r>
            <a:r>
              <a:rPr lang="pl-PL" dirty="0" smtClean="0"/>
              <a:t>, </a:t>
            </a:r>
            <a:r>
              <a:rPr lang="pl-PL" dirty="0" err="1" smtClean="0"/>
              <a:t>kabotegrawir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Inhbitory</a:t>
            </a:r>
            <a:r>
              <a:rPr lang="pl-PL" dirty="0" smtClean="0"/>
              <a:t> fuzji – </a:t>
            </a:r>
            <a:r>
              <a:rPr lang="pl-PL" dirty="0" err="1" smtClean="0"/>
              <a:t>enfuwirtyd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Inhibitory wiązania – </a:t>
            </a:r>
            <a:r>
              <a:rPr lang="pl-PL" dirty="0" err="1" smtClean="0"/>
              <a:t>fostemsawir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Przeciwciała monoklonalne (blokowanie receptora CD4) - </a:t>
            </a:r>
            <a:r>
              <a:rPr lang="pl-PL" dirty="0" err="1" smtClean="0"/>
              <a:t>ibalizumab</a:t>
            </a:r>
            <a:endParaRPr lang="pl-PL" dirty="0" smtClean="0"/>
          </a:p>
          <a:p>
            <a:pPr lvl="1"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 – AIDS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pl-PL" dirty="0" smtClean="0"/>
              <a:t>W zapobieganiu zakażeniu wirusem HIV stosowana jest także opieka </a:t>
            </a:r>
            <a:r>
              <a:rPr lang="pl-PL" dirty="0" err="1" smtClean="0"/>
              <a:t>przedekspozycyjna</a:t>
            </a:r>
            <a:r>
              <a:rPr lang="pl-PL" dirty="0" smtClean="0"/>
              <a:t> i </a:t>
            </a:r>
            <a:r>
              <a:rPr lang="pl-PL" dirty="0" err="1" smtClean="0"/>
              <a:t>poekspozycyjna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Przedekspozycyjna</a:t>
            </a:r>
            <a:r>
              <a:rPr lang="pl-PL" dirty="0" smtClean="0"/>
              <a:t> – codzienne przyjmowanie </a:t>
            </a:r>
            <a:r>
              <a:rPr lang="pl-PL" dirty="0" err="1" smtClean="0"/>
              <a:t>tenofowiru</a:t>
            </a:r>
            <a:r>
              <a:rPr lang="pl-PL" dirty="0" smtClean="0"/>
              <a:t>  i </a:t>
            </a:r>
            <a:r>
              <a:rPr lang="pl-PL" dirty="0" err="1" smtClean="0"/>
              <a:t>emtrycytabiny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Poekspozycyjna</a:t>
            </a:r>
            <a:r>
              <a:rPr lang="pl-PL" dirty="0" smtClean="0"/>
              <a:t> – w ciągu 48 godzin od ekspozycji rozpoczęcie przyjmowania 3 leków antyretrowirusowych – należy zgłosić się do lekarza </a:t>
            </a:r>
            <a:r>
              <a:rPr lang="pl-PL" dirty="0" err="1" smtClean="0"/>
              <a:t>zakaźnika</a:t>
            </a:r>
            <a:r>
              <a:rPr lang="pl-PL" dirty="0" smtClean="0"/>
              <a:t> (w przypadku Łodzi – szpital im. Biegańskiego)</a:t>
            </a:r>
          </a:p>
          <a:p>
            <a:pPr>
              <a:buFontTx/>
              <a:buChar char="-"/>
            </a:pPr>
            <a:r>
              <a:rPr lang="pl-PL" dirty="0" smtClean="0"/>
              <a:t>Ponadto u osób zakażonych wirusem HIV i leczonych antyretrowirusowo, z liczbą kopii RNA HIV &lt;200/ml    nie obserwuje się transmisji wirusa podczas kontaktów seksualnych</a:t>
            </a:r>
          </a:p>
          <a:p>
            <a:pPr lvl="1"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 – WZW 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Tx/>
              <a:buChar char="-"/>
            </a:pPr>
            <a:r>
              <a:rPr lang="pl-PL" dirty="0" smtClean="0"/>
              <a:t>Obecnie brak możliwości </a:t>
            </a:r>
            <a:r>
              <a:rPr lang="pl-PL" dirty="0" err="1" smtClean="0"/>
              <a:t>eradykacji</a:t>
            </a:r>
            <a:r>
              <a:rPr lang="pl-PL" dirty="0" smtClean="0"/>
              <a:t> wirusa HBV, celem terapii jest pełna supresja replikacji wirusa w celu zapobiegnięcia rozwojowi marskości wątroby i raka </a:t>
            </a:r>
            <a:r>
              <a:rPr lang="pl-PL" dirty="0" err="1" smtClean="0"/>
              <a:t>wątrobowokomórkowego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Leki:</a:t>
            </a:r>
          </a:p>
          <a:p>
            <a:pPr lvl="2">
              <a:buFontTx/>
              <a:buChar char="-"/>
            </a:pPr>
            <a:r>
              <a:rPr lang="pl-PL" dirty="0" smtClean="0"/>
              <a:t>Interferony </a:t>
            </a:r>
            <a:r>
              <a:rPr lang="el-GR" dirty="0" smtClean="0"/>
              <a:t>α</a:t>
            </a:r>
            <a:r>
              <a:rPr lang="pl-PL" dirty="0" smtClean="0"/>
              <a:t> – preferowany </a:t>
            </a:r>
            <a:r>
              <a:rPr lang="pl-PL" dirty="0" err="1" smtClean="0"/>
              <a:t>pegylowany</a:t>
            </a:r>
            <a:r>
              <a:rPr lang="pl-PL" dirty="0" smtClean="0"/>
              <a:t> interferon </a:t>
            </a:r>
            <a:r>
              <a:rPr lang="el-GR" dirty="0" smtClean="0"/>
              <a:t>α</a:t>
            </a:r>
            <a:r>
              <a:rPr lang="pl-PL" dirty="0" smtClean="0"/>
              <a:t>2a</a:t>
            </a:r>
          </a:p>
          <a:p>
            <a:pPr lvl="3">
              <a:buFontTx/>
              <a:buChar char="-"/>
            </a:pPr>
            <a:r>
              <a:rPr lang="pl-PL" dirty="0" smtClean="0"/>
              <a:t>Liczne działania niepożądane</a:t>
            </a:r>
          </a:p>
          <a:p>
            <a:pPr lvl="2">
              <a:buFontTx/>
              <a:buChar char="-"/>
            </a:pPr>
            <a:r>
              <a:rPr lang="pl-PL" dirty="0" smtClean="0"/>
              <a:t>Nukleozydowe i nukleotydowe inhibitory odwrotnej </a:t>
            </a:r>
            <a:r>
              <a:rPr lang="pl-PL" dirty="0" err="1" smtClean="0"/>
              <a:t>transkryptazy</a:t>
            </a:r>
            <a:endParaRPr lang="pl-PL" dirty="0" smtClean="0"/>
          </a:p>
          <a:p>
            <a:pPr lvl="3">
              <a:buFontTx/>
              <a:buChar char="-"/>
            </a:pPr>
            <a:r>
              <a:rPr lang="pl-PL" dirty="0" err="1" smtClean="0"/>
              <a:t>Adefowir</a:t>
            </a:r>
            <a:r>
              <a:rPr lang="pl-PL" dirty="0" smtClean="0"/>
              <a:t>, </a:t>
            </a:r>
            <a:r>
              <a:rPr lang="pl-PL" dirty="0" err="1" smtClean="0"/>
              <a:t>entekawir</a:t>
            </a:r>
            <a:r>
              <a:rPr lang="pl-PL" dirty="0" smtClean="0"/>
              <a:t>, </a:t>
            </a:r>
            <a:r>
              <a:rPr lang="pl-PL" dirty="0" err="1" smtClean="0"/>
              <a:t>lamiwudyna</a:t>
            </a:r>
            <a:r>
              <a:rPr lang="pl-PL" dirty="0" smtClean="0"/>
              <a:t>, </a:t>
            </a:r>
            <a:r>
              <a:rPr lang="pl-PL" dirty="0" err="1" smtClean="0"/>
              <a:t>dizoproksyl</a:t>
            </a:r>
            <a:r>
              <a:rPr lang="pl-PL" dirty="0" smtClean="0"/>
              <a:t> </a:t>
            </a:r>
            <a:r>
              <a:rPr lang="pl-PL" dirty="0" err="1" smtClean="0"/>
              <a:t>tenofowiru</a:t>
            </a:r>
            <a:r>
              <a:rPr lang="pl-PL" dirty="0" smtClean="0"/>
              <a:t>, </a:t>
            </a:r>
            <a:r>
              <a:rPr lang="pl-PL" dirty="0" err="1" smtClean="0"/>
              <a:t>alafenamid</a:t>
            </a:r>
            <a:r>
              <a:rPr lang="pl-PL" dirty="0" smtClean="0"/>
              <a:t> </a:t>
            </a:r>
            <a:r>
              <a:rPr lang="pl-PL" dirty="0" err="1" smtClean="0"/>
              <a:t>tenofowiru</a:t>
            </a:r>
            <a:r>
              <a:rPr lang="pl-PL" dirty="0" smtClean="0"/>
              <a:t>, </a:t>
            </a:r>
            <a:r>
              <a:rPr lang="pl-PL" dirty="0" err="1" smtClean="0"/>
              <a:t>telbiwudyna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 – WZW 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l-PL" dirty="0" smtClean="0"/>
              <a:t>Do niedawna przewlekłe wirusowe zapalenie wątroby typu C było chorobą prowadzącą     do marskości wątroby, raka </a:t>
            </a:r>
            <a:r>
              <a:rPr lang="pl-PL" dirty="0" err="1" smtClean="0"/>
              <a:t>wątrobowokomórkowego</a:t>
            </a:r>
            <a:r>
              <a:rPr lang="pl-PL" dirty="0" smtClean="0"/>
              <a:t> i zgonu.</a:t>
            </a:r>
          </a:p>
          <a:p>
            <a:pPr>
              <a:buFontTx/>
              <a:buChar char="-"/>
            </a:pPr>
            <a:r>
              <a:rPr lang="pl-PL" dirty="0" smtClean="0"/>
              <a:t>W ciągu ostatnich lat stało się chorobą,           w której przy stosowaniu nowoczesnych schematów leczenia uzyskuje się &gt;97% skuteczność w całkowitej eliminacji wirusa HCV z organizmu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 – WZW 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Leki te stosowane są jako preparaty złożone (2-4 substancje)</a:t>
            </a:r>
          </a:p>
          <a:p>
            <a:pPr lvl="1">
              <a:buFontTx/>
              <a:buChar char="-"/>
            </a:pPr>
            <a:r>
              <a:rPr lang="pl-PL" dirty="0" smtClean="0"/>
              <a:t>Inhibitory NS3 (proteazy)</a:t>
            </a:r>
          </a:p>
          <a:p>
            <a:pPr lvl="2">
              <a:buFontTx/>
              <a:buChar char="-"/>
            </a:pPr>
            <a:r>
              <a:rPr lang="pl-PL" dirty="0" err="1" smtClean="0"/>
              <a:t>Glekaprewir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Grazoprewir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Parytaprewir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Woksylaprewir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Inhibitory NS5B (polimerazy)</a:t>
            </a:r>
          </a:p>
          <a:p>
            <a:pPr lvl="2">
              <a:buFontTx/>
              <a:buChar char="-"/>
            </a:pPr>
            <a:r>
              <a:rPr lang="pl-PL" dirty="0" err="1" smtClean="0"/>
              <a:t>Dazabuwir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Sofosbuwir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Inhibitory NS5A</a:t>
            </a:r>
          </a:p>
          <a:p>
            <a:pPr lvl="2">
              <a:buFontTx/>
              <a:buChar char="-"/>
            </a:pPr>
            <a:r>
              <a:rPr lang="pl-PL" dirty="0" err="1" smtClean="0"/>
              <a:t>Daklataswir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Elbaswir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Ledipaswir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Ombitaswir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Pibrentaswir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Welpastawir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Pomocniczo - </a:t>
            </a:r>
            <a:r>
              <a:rPr lang="pl-PL" dirty="0" err="1" smtClean="0"/>
              <a:t>rybawiryna</a:t>
            </a:r>
            <a:endParaRPr lang="pl-PL" dirty="0" smtClean="0"/>
          </a:p>
          <a:p>
            <a:pPr lvl="1"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Oporność na leki przeciwdrobnoustrojowe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Mechanizmy oporności:</a:t>
            </a:r>
          </a:p>
          <a:p>
            <a:pPr lvl="1">
              <a:buFontTx/>
              <a:buChar char="-"/>
            </a:pPr>
            <a:r>
              <a:rPr lang="pl-PL" dirty="0" smtClean="0"/>
              <a:t>Wytwarzanie enzymów inaktywujących lek </a:t>
            </a:r>
            <a:r>
              <a:rPr lang="pl-PL" dirty="0" smtClean="0"/>
              <a:t>    przez </a:t>
            </a:r>
            <a:r>
              <a:rPr lang="pl-PL" dirty="0" smtClean="0"/>
              <a:t>zmiany chemiczne</a:t>
            </a:r>
          </a:p>
          <a:p>
            <a:pPr lvl="2">
              <a:buFontTx/>
              <a:buChar char="-"/>
            </a:pPr>
            <a:r>
              <a:rPr lang="pl-PL" dirty="0" smtClean="0"/>
              <a:t>Antybiotyki </a:t>
            </a:r>
            <a:r>
              <a:rPr lang="el-GR" dirty="0" smtClean="0"/>
              <a:t>β</a:t>
            </a:r>
            <a:r>
              <a:rPr lang="pl-PL" dirty="0" smtClean="0"/>
              <a:t>-</a:t>
            </a:r>
            <a:r>
              <a:rPr lang="pl-PL" dirty="0" err="1" smtClean="0"/>
              <a:t>laktamowe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Aminoglikozydy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Zadanie na seminaria!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Proszę o przygotowanie krótkiego przedstawienia leków, które były zaznaczone na czerwono w trakcie wykładu (na następnym slajdzie lista). Przedstawienie to powinno zawierać informacje na temat tego, do jakiej grupy należy lek, jaka jest jego farmakokinetyka, mechanizm działania, zastosowanie, działania niepożądane                       i ewentualne interakcje</a:t>
            </a:r>
          </a:p>
          <a:p>
            <a:pPr>
              <a:buNone/>
            </a:pPr>
            <a:r>
              <a:rPr lang="pl-PL" dirty="0" smtClean="0"/>
              <a:t>Proszę podzielić się do tego zadania samodzielnie, dopuszczalne są kilkuosobowe grupy, jednakże każda substancja ma zostać omówiona ;)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Zadanie na seminaria!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55000" lnSpcReduction="20000"/>
          </a:bodyPr>
          <a:lstStyle/>
          <a:p>
            <a:r>
              <a:rPr lang="pl-PL" dirty="0" err="1" smtClean="0"/>
              <a:t>Kloksacylina</a:t>
            </a:r>
            <a:endParaRPr lang="pl-PL" dirty="0" smtClean="0"/>
          </a:p>
          <a:p>
            <a:r>
              <a:rPr lang="pl-PL" dirty="0" smtClean="0"/>
              <a:t>Ampicylina</a:t>
            </a:r>
          </a:p>
          <a:p>
            <a:r>
              <a:rPr lang="pl-PL" dirty="0" err="1" smtClean="0"/>
              <a:t>Amoksycylina</a:t>
            </a:r>
            <a:r>
              <a:rPr lang="pl-PL" dirty="0" smtClean="0"/>
              <a:t> (i kwas </a:t>
            </a:r>
            <a:r>
              <a:rPr lang="pl-PL" dirty="0" err="1" smtClean="0"/>
              <a:t>klawulanowy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Piperacylina</a:t>
            </a:r>
            <a:r>
              <a:rPr lang="pl-PL" dirty="0" smtClean="0"/>
              <a:t> (i </a:t>
            </a:r>
            <a:r>
              <a:rPr lang="pl-PL" dirty="0" err="1" smtClean="0"/>
              <a:t>tazobaktam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Cefazolina</a:t>
            </a:r>
            <a:endParaRPr lang="pl-PL" dirty="0" smtClean="0"/>
          </a:p>
          <a:p>
            <a:r>
              <a:rPr lang="pl-PL" dirty="0" err="1" smtClean="0"/>
              <a:t>Cefuroksym</a:t>
            </a:r>
            <a:endParaRPr lang="pl-PL" dirty="0" smtClean="0"/>
          </a:p>
          <a:p>
            <a:r>
              <a:rPr lang="pl-PL" dirty="0" err="1" smtClean="0"/>
              <a:t>Ceftriakson</a:t>
            </a:r>
            <a:endParaRPr lang="pl-PL" dirty="0" smtClean="0"/>
          </a:p>
          <a:p>
            <a:r>
              <a:rPr lang="pl-PL" dirty="0" err="1" smtClean="0"/>
              <a:t>Ceftazydym</a:t>
            </a:r>
            <a:endParaRPr lang="pl-PL" dirty="0" smtClean="0"/>
          </a:p>
          <a:p>
            <a:r>
              <a:rPr lang="pl-PL" dirty="0" err="1" smtClean="0"/>
              <a:t>Cefepim</a:t>
            </a:r>
            <a:endParaRPr lang="pl-PL" dirty="0" smtClean="0"/>
          </a:p>
          <a:p>
            <a:r>
              <a:rPr lang="pl-PL" dirty="0" err="1" smtClean="0"/>
              <a:t>Ceftobiprol</a:t>
            </a:r>
            <a:endParaRPr lang="pl-PL" dirty="0" smtClean="0"/>
          </a:p>
          <a:p>
            <a:r>
              <a:rPr lang="pl-PL" dirty="0" err="1" smtClean="0"/>
              <a:t>Imipenem</a:t>
            </a:r>
            <a:endParaRPr lang="pl-PL" dirty="0" smtClean="0"/>
          </a:p>
          <a:p>
            <a:r>
              <a:rPr lang="pl-PL" dirty="0" err="1" smtClean="0"/>
              <a:t>Meropenem</a:t>
            </a:r>
            <a:endParaRPr lang="pl-PL" dirty="0" smtClean="0"/>
          </a:p>
          <a:p>
            <a:r>
              <a:rPr lang="pl-PL" dirty="0" smtClean="0"/>
              <a:t>Wankomycyna</a:t>
            </a:r>
          </a:p>
          <a:p>
            <a:r>
              <a:rPr lang="pl-PL" dirty="0" smtClean="0"/>
              <a:t>Neomycyna</a:t>
            </a:r>
          </a:p>
          <a:p>
            <a:r>
              <a:rPr lang="pl-PL" dirty="0" err="1" smtClean="0"/>
              <a:t>Gentamycyna</a:t>
            </a:r>
            <a:endParaRPr lang="pl-PL" dirty="0" smtClean="0"/>
          </a:p>
          <a:p>
            <a:r>
              <a:rPr lang="pl-PL" dirty="0" err="1" smtClean="0"/>
              <a:t>Doksycyklina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286248" y="1714488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Klarytromycyna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Klindamycyna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Linezolid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Ciprofloksacyna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Lewofloksacyna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Kotrimoksazol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Metronidazol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Kolistyna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Flukonazol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Worykonazol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Oseltamiwir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Remdesiwir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Acyklowir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r>
              <a:rPr lang="pl-PL" b="1" dirty="0" smtClean="0"/>
              <a:t>Farmakologia i </a:t>
            </a:r>
            <a:r>
              <a:rPr lang="pl-PL" b="1" dirty="0" smtClean="0"/>
              <a:t>toksykologia – Ernest </a:t>
            </a:r>
            <a:r>
              <a:rPr lang="pl-PL" b="1" dirty="0" err="1" smtClean="0"/>
              <a:t>Mutschler</a:t>
            </a:r>
            <a:r>
              <a:rPr lang="pl-PL" b="1" dirty="0" smtClean="0"/>
              <a:t> (2015r)</a:t>
            </a:r>
          </a:p>
          <a:p>
            <a:r>
              <a:rPr lang="pl-PL" b="1" dirty="0" err="1" smtClean="0"/>
              <a:t>Wikipedia.org</a:t>
            </a:r>
            <a:endParaRPr lang="pl-PL" b="1" dirty="0" smtClean="0"/>
          </a:p>
          <a:p>
            <a:r>
              <a:rPr lang="pl-PL" b="1" dirty="0" err="1" smtClean="0"/>
              <a:t>Mp.pl</a:t>
            </a:r>
            <a:endParaRPr lang="pl-PL" b="1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Oporność na leki przeciwdrobnoustrojowe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Mechanizmy oporności:</a:t>
            </a:r>
          </a:p>
          <a:p>
            <a:pPr lvl="1">
              <a:buFontTx/>
              <a:buChar char="-"/>
            </a:pPr>
            <a:r>
              <a:rPr lang="pl-PL" dirty="0" smtClean="0"/>
              <a:t>Zmniejszenie przepuszczalności błon komórkowych i zmniejszony wychwyt leku</a:t>
            </a:r>
          </a:p>
          <a:p>
            <a:pPr lvl="2">
              <a:buFontTx/>
              <a:buChar char="-"/>
            </a:pPr>
            <a:r>
              <a:rPr lang="pl-PL" dirty="0" smtClean="0"/>
              <a:t>Penicyliny</a:t>
            </a:r>
          </a:p>
          <a:p>
            <a:pPr lvl="2">
              <a:buFontTx/>
              <a:buChar char="-"/>
            </a:pPr>
            <a:r>
              <a:rPr lang="pl-PL" dirty="0" smtClean="0"/>
              <a:t>Inhibitory </a:t>
            </a:r>
            <a:r>
              <a:rPr lang="pl-PL" dirty="0" err="1" smtClean="0"/>
              <a:t>gyraz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Oporność na leki przeciwdrobnoustrojowe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Mechanizmy oporności:</a:t>
            </a:r>
          </a:p>
          <a:p>
            <a:pPr lvl="1">
              <a:buFontTx/>
              <a:buChar char="-"/>
            </a:pPr>
            <a:r>
              <a:rPr lang="pl-PL" dirty="0" smtClean="0"/>
              <a:t>Synteza elementów usuwających leki:</a:t>
            </a:r>
          </a:p>
          <a:p>
            <a:pPr lvl="2">
              <a:buFontTx/>
              <a:buChar char="-"/>
            </a:pPr>
            <a:r>
              <a:rPr lang="pl-PL" dirty="0" smtClean="0"/>
              <a:t>Tetracykliny</a:t>
            </a:r>
          </a:p>
          <a:p>
            <a:pPr lvl="2">
              <a:buFontTx/>
              <a:buChar char="-"/>
            </a:pPr>
            <a:r>
              <a:rPr lang="pl-PL" dirty="0" err="1" smtClean="0"/>
              <a:t>Azole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Oporność na leki przeciwdrobnoustrojowe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Mechanizmy oporności:</a:t>
            </a:r>
          </a:p>
          <a:p>
            <a:pPr lvl="1">
              <a:buFontTx/>
              <a:buChar char="-"/>
            </a:pPr>
            <a:r>
              <a:rPr lang="pl-PL" dirty="0" smtClean="0"/>
              <a:t>Zmniejszenie zdolności wiązania leków </a:t>
            </a:r>
            <a:r>
              <a:rPr lang="pl-PL" dirty="0" smtClean="0"/>
              <a:t>                 ze </a:t>
            </a:r>
            <a:r>
              <a:rPr lang="pl-PL" dirty="0" smtClean="0"/>
              <a:t>strukturami docelowymi</a:t>
            </a:r>
          </a:p>
          <a:p>
            <a:pPr lvl="2">
              <a:buFontTx/>
              <a:buChar char="-"/>
            </a:pPr>
            <a:r>
              <a:rPr lang="pl-PL" dirty="0" err="1" smtClean="0"/>
              <a:t>Azole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smtClean="0"/>
              <a:t>Wankomycyna</a:t>
            </a:r>
          </a:p>
          <a:p>
            <a:pPr lvl="2">
              <a:buFontTx/>
              <a:buChar char="-"/>
            </a:pPr>
            <a:r>
              <a:rPr lang="pl-PL" dirty="0" err="1" smtClean="0"/>
              <a:t>Makrolidy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Rifampicyna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el-GR" dirty="0" smtClean="0"/>
              <a:t>Β</a:t>
            </a:r>
            <a:r>
              <a:rPr lang="pl-PL" dirty="0" smtClean="0"/>
              <a:t>-laktamy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Oporność na leki przeciwdrobnoustrojowe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Oporność krzyżowa</a:t>
            </a:r>
          </a:p>
          <a:p>
            <a:pPr lvl="1">
              <a:buFontTx/>
              <a:buChar char="-"/>
            </a:pPr>
            <a:r>
              <a:rPr lang="pl-PL" dirty="0" smtClean="0"/>
              <a:t>Jest zjawiskiem występowania oporności na jeden lub więcej leków przeciwdrobnoustrojowych spokrewnionych ze sobą pod względem chemicznym i/lub działających przez ten sam mechanizm.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Oporność na leki przeciwdrobnoustrojowe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Przekazywanie oporności</a:t>
            </a:r>
          </a:p>
          <a:p>
            <a:pPr lvl="1">
              <a:buFontTx/>
              <a:buChar char="-"/>
            </a:pPr>
            <a:r>
              <a:rPr lang="pl-PL" dirty="0" smtClean="0"/>
              <a:t>Oporność chromosomalna </a:t>
            </a:r>
          </a:p>
          <a:p>
            <a:pPr lvl="2">
              <a:buFontTx/>
              <a:buChar char="-"/>
            </a:pPr>
            <a:r>
              <a:rPr lang="pl-PL" dirty="0" smtClean="0"/>
              <a:t>zależna od informacji genetycznej zawartej </a:t>
            </a:r>
            <a:r>
              <a:rPr lang="pl-PL" dirty="0" smtClean="0"/>
              <a:t>                   na </a:t>
            </a:r>
            <a:r>
              <a:rPr lang="pl-PL" dirty="0" smtClean="0"/>
              <a:t>chromosomach </a:t>
            </a:r>
          </a:p>
          <a:p>
            <a:pPr lvl="1">
              <a:buFontTx/>
              <a:buChar char="-"/>
            </a:pPr>
            <a:r>
              <a:rPr lang="pl-PL" dirty="0" smtClean="0"/>
              <a:t>Oporność </a:t>
            </a:r>
            <a:r>
              <a:rPr lang="pl-PL" dirty="0" err="1" smtClean="0"/>
              <a:t>pozachromosomalna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smtClean="0"/>
              <a:t>Przekazywana między bakteriami za pośrednictwem materiału genetycznego w formie plazmidów R</a:t>
            </a:r>
          </a:p>
          <a:p>
            <a:pPr lvl="3">
              <a:buFontTx/>
              <a:buChar char="-"/>
            </a:pPr>
            <a:r>
              <a:rPr lang="pl-PL" dirty="0" smtClean="0"/>
              <a:t>Koniugacja </a:t>
            </a:r>
          </a:p>
          <a:p>
            <a:pPr lvl="3">
              <a:buFontTx/>
              <a:buChar char="-"/>
            </a:pPr>
            <a:r>
              <a:rPr lang="pl-PL" dirty="0" smtClean="0"/>
              <a:t>Transdukcja</a:t>
            </a:r>
          </a:p>
          <a:p>
            <a:pPr lvl="3">
              <a:buFontTx/>
              <a:buChar char="-"/>
            </a:pPr>
            <a:r>
              <a:rPr lang="pl-PL" dirty="0" smtClean="0"/>
              <a:t>Przekazywanie za pomocą </a:t>
            </a:r>
            <a:r>
              <a:rPr lang="pl-PL" dirty="0" err="1" smtClean="0"/>
              <a:t>transpozonów</a:t>
            </a:r>
            <a:r>
              <a:rPr lang="pl-PL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Oporność na leki przeciwdrobnoustrojowe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Tx/>
              <a:buChar char="-"/>
            </a:pPr>
            <a:r>
              <a:rPr lang="pl-PL" dirty="0" smtClean="0"/>
              <a:t>Oporność </a:t>
            </a:r>
            <a:r>
              <a:rPr lang="pl-PL" dirty="0" err="1" smtClean="0"/>
              <a:t>pozachromosomalna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smtClean="0"/>
              <a:t>Przekazywana między bakteriami za pośrednictwem materiału genetycznego w formie plazmidów R</a:t>
            </a:r>
          </a:p>
          <a:p>
            <a:pPr lvl="3">
              <a:buFontTx/>
              <a:buChar char="-"/>
            </a:pPr>
            <a:r>
              <a:rPr lang="pl-PL" dirty="0" smtClean="0"/>
              <a:t>Koniugacja </a:t>
            </a:r>
          </a:p>
          <a:p>
            <a:pPr lvl="4">
              <a:buFontTx/>
              <a:buChar char="-"/>
            </a:pPr>
            <a:r>
              <a:rPr lang="pl-PL" dirty="0" smtClean="0"/>
              <a:t>Charakterystyczna dla bakterii Gram-ujemnych </a:t>
            </a:r>
          </a:p>
          <a:p>
            <a:pPr lvl="4">
              <a:buFontTx/>
              <a:buChar char="-"/>
            </a:pPr>
            <a:r>
              <a:rPr lang="pl-PL" dirty="0" smtClean="0"/>
              <a:t>Nie jest to proces swoisty gatunkowo </a:t>
            </a:r>
          </a:p>
          <a:p>
            <a:pPr lvl="3">
              <a:buFontTx/>
              <a:buChar char="-"/>
            </a:pPr>
            <a:r>
              <a:rPr lang="pl-PL" dirty="0" smtClean="0"/>
              <a:t>Transdukcja</a:t>
            </a:r>
          </a:p>
          <a:p>
            <a:pPr lvl="4">
              <a:buFontTx/>
              <a:buChar char="-"/>
            </a:pPr>
            <a:r>
              <a:rPr lang="pl-PL" dirty="0" smtClean="0"/>
              <a:t>Charakterystyczna dla gronkowców, swoista gatunkowo</a:t>
            </a:r>
          </a:p>
          <a:p>
            <a:pPr lvl="4">
              <a:buFontTx/>
              <a:buChar char="-"/>
            </a:pPr>
            <a:r>
              <a:rPr lang="pl-PL" dirty="0" smtClean="0"/>
              <a:t>Plazmid jest </a:t>
            </a:r>
            <a:r>
              <a:rPr lang="pl-PL" dirty="0" err="1" smtClean="0"/>
              <a:t>fagocytowany</a:t>
            </a:r>
            <a:r>
              <a:rPr lang="pl-PL" dirty="0" smtClean="0"/>
              <a:t>, a następnie, po przyłączeniu </a:t>
            </a:r>
            <a:r>
              <a:rPr lang="pl-PL" dirty="0" err="1" smtClean="0"/>
              <a:t>faga</a:t>
            </a:r>
            <a:r>
              <a:rPr lang="pl-PL" dirty="0" smtClean="0"/>
              <a:t> do komórki, uwalniany</a:t>
            </a:r>
          </a:p>
          <a:p>
            <a:pPr lvl="3">
              <a:buFontTx/>
              <a:buChar char="-"/>
            </a:pPr>
            <a:r>
              <a:rPr lang="pl-PL" dirty="0" smtClean="0"/>
              <a:t>Przekazywanie za pomocą </a:t>
            </a:r>
            <a:r>
              <a:rPr lang="pl-PL" dirty="0" err="1" smtClean="0"/>
              <a:t>transpozonów</a:t>
            </a:r>
            <a:r>
              <a:rPr lang="pl-PL" dirty="0" smtClean="0"/>
              <a:t>  </a:t>
            </a:r>
          </a:p>
          <a:p>
            <a:pPr lvl="4">
              <a:buFontTx/>
              <a:buChar char="-"/>
            </a:pPr>
            <a:r>
              <a:rPr lang="pl-PL" dirty="0" err="1" smtClean="0"/>
              <a:t>Transpozony</a:t>
            </a:r>
            <a:r>
              <a:rPr lang="pl-PL" dirty="0" smtClean="0"/>
              <a:t> są małymi fragmentami DNA, które łatwo przenoszą się w obrębie kodu genetycznego drobnoustroju </a:t>
            </a:r>
            <a:r>
              <a:rPr lang="pl-PL" dirty="0" smtClean="0"/>
              <a:t>   i </a:t>
            </a:r>
            <a:r>
              <a:rPr lang="pl-PL" dirty="0" smtClean="0"/>
              <a:t>swobodnie przechodzą między i w obrębie </a:t>
            </a:r>
            <a:r>
              <a:rPr lang="pl-PL" dirty="0" smtClean="0"/>
              <a:t>plazmidów           </a:t>
            </a:r>
            <a:r>
              <a:rPr lang="pl-PL" dirty="0" smtClean="0"/>
              <a:t>i chromosomów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Oporność na leki przeciwdrobnoustrojowe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Dodatkowe czynniki negatywnie wpływające na działanie leków przeciwdrobnoustrojowych:</a:t>
            </a:r>
          </a:p>
          <a:p>
            <a:pPr lvl="1">
              <a:buFontTx/>
              <a:buChar char="-"/>
            </a:pPr>
            <a:r>
              <a:rPr lang="pl-PL" dirty="0" smtClean="0"/>
              <a:t>Zmiana </a:t>
            </a:r>
            <a:r>
              <a:rPr lang="pl-PL" dirty="0" err="1" smtClean="0"/>
              <a:t>pH</a:t>
            </a:r>
            <a:r>
              <a:rPr lang="pl-PL" dirty="0" smtClean="0"/>
              <a:t> w miejscu występowania zakażenia</a:t>
            </a:r>
          </a:p>
          <a:p>
            <a:pPr lvl="1">
              <a:buFontTx/>
              <a:buChar char="-"/>
            </a:pPr>
            <a:r>
              <a:rPr lang="pl-PL" dirty="0" smtClean="0"/>
              <a:t>Słaba penetracja leku do miejsca objętego infekcją, np. do ropni lub do OUN</a:t>
            </a:r>
          </a:p>
          <a:p>
            <a:pPr lvl="1">
              <a:buFontTx/>
              <a:buChar char="-"/>
            </a:pPr>
            <a:r>
              <a:rPr lang="pl-PL" dirty="0" smtClean="0"/>
              <a:t>Powstawanie </a:t>
            </a:r>
            <a:r>
              <a:rPr lang="pl-PL" dirty="0" err="1" smtClean="0"/>
              <a:t>biofilmu</a:t>
            </a:r>
            <a:r>
              <a:rPr lang="pl-PL" dirty="0" smtClean="0"/>
              <a:t> bakteryjnego </a:t>
            </a:r>
          </a:p>
          <a:p>
            <a:pPr lvl="1"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Jak zapobiegać oporności?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Stosować leki przeciwdrobnoustrojowe tylko przy potwierdzonych zakażeniach</a:t>
            </a:r>
          </a:p>
          <a:p>
            <a:pPr>
              <a:buFontTx/>
              <a:buChar char="-"/>
            </a:pPr>
            <a:r>
              <a:rPr lang="pl-PL" dirty="0" smtClean="0"/>
              <a:t>Należy wybierać lek zgodnie z wrażliwością podejrzewanego drobnoustroju </a:t>
            </a:r>
            <a:r>
              <a:rPr lang="pl-PL" dirty="0" smtClean="0"/>
              <a:t>                     lub </a:t>
            </a:r>
            <a:r>
              <a:rPr lang="pl-PL" dirty="0" smtClean="0"/>
              <a:t>na podstawie antybiogramu</a:t>
            </a:r>
          </a:p>
          <a:p>
            <a:pPr>
              <a:buFontTx/>
              <a:buChar char="-"/>
            </a:pPr>
            <a:r>
              <a:rPr lang="pl-PL" dirty="0" smtClean="0"/>
              <a:t>Stosować leki odpowiednio długi czas </a:t>
            </a:r>
            <a:r>
              <a:rPr lang="pl-PL" dirty="0" smtClean="0"/>
              <a:t>               i </a:t>
            </a:r>
            <a:r>
              <a:rPr lang="pl-PL" dirty="0" smtClean="0"/>
              <a:t>w odpowiednio dużej dawce</a:t>
            </a:r>
          </a:p>
          <a:p>
            <a:pPr lvl="1"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Czym są leki przeciwdrobnoustrojowe?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Substancje</a:t>
            </a:r>
            <a:r>
              <a:rPr lang="pl-PL" dirty="0" smtClean="0"/>
              <a:t>, które w organizmie powodują uszkodzenie lub śmierć drobnoustrojów </a:t>
            </a:r>
            <a:r>
              <a:rPr lang="pl-PL" dirty="0" smtClean="0"/>
              <a:t> </a:t>
            </a:r>
            <a:r>
              <a:rPr lang="pl-PL" dirty="0" smtClean="0"/>
              <a:t>    </a:t>
            </a:r>
            <a:r>
              <a:rPr lang="pl-PL" dirty="0" smtClean="0"/>
              <a:t>oraz </a:t>
            </a:r>
            <a:r>
              <a:rPr lang="pl-PL" dirty="0" smtClean="0"/>
              <a:t>działają w stężeniach niewykazujących </a:t>
            </a:r>
            <a:r>
              <a:rPr lang="pl-PL" dirty="0" smtClean="0"/>
              <a:t>   w </a:t>
            </a:r>
            <a:r>
              <a:rPr lang="pl-PL" dirty="0" smtClean="0"/>
              <a:t>większym stopniu toksyczności dla </a:t>
            </a:r>
            <a:r>
              <a:rPr lang="pl-PL" dirty="0" smtClean="0"/>
              <a:t>ludzi     </a:t>
            </a:r>
            <a:r>
              <a:rPr lang="pl-PL" dirty="0" smtClean="0"/>
              <a:t>lub zwierząt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Jak zapobiegać oporności?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>
              <a:buNone/>
            </a:pPr>
            <a:r>
              <a:rPr lang="pl-PL" dirty="0" smtClean="0"/>
              <a:t>Narodowy program ochrony antybiotyków:</a:t>
            </a:r>
          </a:p>
          <a:p>
            <a:pPr lvl="1">
              <a:buNone/>
            </a:pPr>
            <a:r>
              <a:rPr lang="pl-PL" dirty="0" smtClean="0">
                <a:hlinkClick r:id="rId2"/>
              </a:rPr>
              <a:t>https://antybiotyki.edu.pl/</a:t>
            </a:r>
            <a:r>
              <a:rPr lang="pl-PL" dirty="0" smtClean="0"/>
              <a:t> </a:t>
            </a:r>
          </a:p>
          <a:p>
            <a:pPr lvl="1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„Komisja wskazuje jednocześnie cztery podstawowe obszary działań w tym zakresie:</a:t>
            </a:r>
          </a:p>
          <a:p>
            <a:r>
              <a:rPr lang="pl-PL" dirty="0" smtClean="0"/>
              <a:t>Monitorowanie zjawisk </a:t>
            </a:r>
            <a:r>
              <a:rPr lang="pl-PL" dirty="0" err="1" smtClean="0"/>
              <a:t>antybiotykooporności</a:t>
            </a:r>
            <a:r>
              <a:rPr lang="pl-PL" dirty="0" smtClean="0"/>
              <a:t> oraz kontrolę i nadzór nad zużyciem antybiotyków, tworzenie odpowiednich systemów kontroli i nadzoru </a:t>
            </a:r>
            <a:r>
              <a:rPr lang="pl-PL" dirty="0" smtClean="0"/>
              <a:t>                   nad </a:t>
            </a:r>
            <a:r>
              <a:rPr lang="pl-PL" dirty="0" smtClean="0"/>
              <a:t>rozprzestrzenianiem się </a:t>
            </a:r>
            <a:r>
              <a:rPr lang="pl-PL" dirty="0" err="1" smtClean="0"/>
              <a:t>antybiotykooporności</a:t>
            </a:r>
            <a:r>
              <a:rPr lang="pl-PL" dirty="0" smtClean="0"/>
              <a:t> i konsumpcją antybiotyków w medycynie, weterynarii, środowisku, żywności, projektowanie odpowiednich działań interwencyjnych i ocena ich skuteczności;</a:t>
            </a:r>
          </a:p>
          <a:p>
            <a:r>
              <a:rPr lang="pl-PL" dirty="0" smtClean="0"/>
              <a:t>Profilaktykę i kontrolę zakażeń i chorób zakaźnych, racjonalizację stosowania </a:t>
            </a:r>
            <a:r>
              <a:rPr lang="pl-PL" dirty="0" smtClean="0"/>
              <a:t>           i </a:t>
            </a:r>
            <a:r>
              <a:rPr lang="pl-PL" dirty="0" smtClean="0"/>
              <a:t>zużycia antybiotyków ukierunkowaną ściśle na ograniczenie ich stosowania;</a:t>
            </a:r>
          </a:p>
          <a:p>
            <a:r>
              <a:rPr lang="pl-PL" dirty="0" smtClean="0"/>
              <a:t>Wspieranie działań i programów badawczych w kierunku poszukiwania nowych leków, produktów i alternatywnych metod terapii i profilaktyki zakażeń i chorób zakaźnych;</a:t>
            </a:r>
          </a:p>
          <a:p>
            <a:r>
              <a:rPr lang="pl-PL" dirty="0" smtClean="0"/>
              <a:t>Współpracę międzynarodową, współpracę i konsultacje z Komisją Europejską, krajami członkowskimi Unii oraz innymi grupami i organizacjami zajmującymi się zagadnieniami </a:t>
            </a:r>
            <a:r>
              <a:rPr lang="pl-PL" dirty="0" err="1" smtClean="0"/>
              <a:t>antybiotykooporności</a:t>
            </a:r>
            <a:r>
              <a:rPr lang="pl-PL" dirty="0" smtClean="0"/>
              <a:t> i konsumpcji antybiotyków na poziomie międzynarodowym.”</a:t>
            </a:r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rmAutofit/>
          </a:bodyPr>
          <a:lstStyle/>
          <a:p>
            <a:r>
              <a:rPr lang="pl-PL" dirty="0" smtClean="0"/>
              <a:t>Leki przeciwbakteryjne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przeciwbakteryjne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Wpływające na syntezę ściany komórkowej</a:t>
            </a:r>
          </a:p>
          <a:p>
            <a:pPr lvl="1">
              <a:buFontTx/>
              <a:buChar char="-"/>
            </a:pPr>
            <a:r>
              <a:rPr lang="el-GR" dirty="0" smtClean="0"/>
              <a:t>Β</a:t>
            </a:r>
            <a:r>
              <a:rPr lang="pl-PL" dirty="0" smtClean="0"/>
              <a:t>-laktamy</a:t>
            </a:r>
          </a:p>
          <a:p>
            <a:pPr lvl="1">
              <a:buFontTx/>
              <a:buChar char="-"/>
            </a:pPr>
            <a:r>
              <a:rPr lang="pl-PL" dirty="0" err="1" smtClean="0"/>
              <a:t>Fosfomycyna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Hamujące syntezę białek</a:t>
            </a:r>
          </a:p>
          <a:p>
            <a:pPr lvl="1">
              <a:buFontTx/>
              <a:buChar char="-"/>
            </a:pPr>
            <a:r>
              <a:rPr lang="pl-PL" dirty="0" err="1" smtClean="0"/>
              <a:t>Aminoglikozydy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Tetracykliny</a:t>
            </a:r>
          </a:p>
          <a:p>
            <a:pPr lvl="1">
              <a:buFontTx/>
              <a:buChar char="-"/>
            </a:pPr>
            <a:r>
              <a:rPr lang="pl-PL" dirty="0" err="1" smtClean="0"/>
              <a:t>Makrolidy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Chloramfenikol</a:t>
            </a:r>
          </a:p>
          <a:p>
            <a:pPr lvl="1">
              <a:buFontTx/>
              <a:buChar char="-"/>
            </a:pPr>
            <a:r>
              <a:rPr lang="pl-PL" dirty="0" err="1" smtClean="0"/>
              <a:t>Linkozamidy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Oksazolidynony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Streptograminy</a:t>
            </a:r>
            <a:endParaRPr lang="pl-PL" dirty="0" smtClean="0"/>
          </a:p>
          <a:p>
            <a:pPr lvl="1"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przeciwbakteryjne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Działające na kwasy nukleinowe:</a:t>
            </a:r>
          </a:p>
          <a:p>
            <a:pPr lvl="1">
              <a:buFontTx/>
              <a:buChar char="-"/>
            </a:pPr>
            <a:r>
              <a:rPr lang="pl-PL" dirty="0" err="1" smtClean="0"/>
              <a:t>Fluorochinolony</a:t>
            </a:r>
            <a:r>
              <a:rPr lang="pl-PL" dirty="0" smtClean="0"/>
              <a:t> i ich analogi (inhibitory </a:t>
            </a:r>
            <a:r>
              <a:rPr lang="pl-PL" dirty="0" err="1" smtClean="0"/>
              <a:t>gyraz</a:t>
            </a:r>
            <a:r>
              <a:rPr lang="pl-PL" dirty="0" smtClean="0"/>
              <a:t>)</a:t>
            </a:r>
          </a:p>
          <a:p>
            <a:pPr lvl="1">
              <a:buFontTx/>
              <a:buChar char="-"/>
            </a:pPr>
            <a:r>
              <a:rPr lang="pl-PL" dirty="0" smtClean="0"/>
              <a:t>Antagoniści kwasu foliowego</a:t>
            </a:r>
          </a:p>
          <a:p>
            <a:pPr lvl="1">
              <a:buFontTx/>
              <a:buChar char="-"/>
            </a:pPr>
            <a:r>
              <a:rPr lang="pl-PL" dirty="0" err="1" smtClean="0"/>
              <a:t>Metronidazol</a:t>
            </a:r>
            <a:endParaRPr lang="pl-PL" dirty="0" smtClean="0"/>
          </a:p>
          <a:p>
            <a:pPr lvl="1"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Inne mechanizmy działania:</a:t>
            </a:r>
          </a:p>
          <a:p>
            <a:pPr lvl="1">
              <a:buFontTx/>
              <a:buChar char="-"/>
            </a:pPr>
            <a:r>
              <a:rPr lang="pl-PL" dirty="0" err="1" smtClean="0"/>
              <a:t>Lipopeptydy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Polipeptydy</a:t>
            </a:r>
          </a:p>
          <a:p>
            <a:pPr lvl="1"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wpływające na syntezę ściany komórkowej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pl-PL" dirty="0" smtClean="0"/>
              <a:t>Ściana komórkowa bakterii zbudowana jest z </a:t>
            </a:r>
            <a:r>
              <a:rPr lang="pl-PL" dirty="0" err="1" smtClean="0"/>
              <a:t>peptydoglikanu</a:t>
            </a:r>
            <a:r>
              <a:rPr lang="pl-PL" dirty="0" smtClean="0"/>
              <a:t>  - mureiny, stanowiącej około 50% ściany w bakteriach Gram-dodatnich i 5-10% </a:t>
            </a:r>
            <a:r>
              <a:rPr lang="pl-PL" dirty="0" smtClean="0"/>
              <a:t>               w </a:t>
            </a:r>
            <a:r>
              <a:rPr lang="pl-PL" dirty="0" smtClean="0"/>
              <a:t>bakteriach Gram-ujemnych. Zbudowana jest </a:t>
            </a:r>
            <a:r>
              <a:rPr lang="pl-PL" dirty="0" smtClean="0"/>
              <a:t>            z </a:t>
            </a:r>
            <a:r>
              <a:rPr lang="pl-PL" dirty="0" smtClean="0"/>
              <a:t>łańcuchów </a:t>
            </a:r>
            <a:r>
              <a:rPr lang="pl-PL" dirty="0" err="1" smtClean="0"/>
              <a:t>aminosacharydów</a:t>
            </a:r>
            <a:r>
              <a:rPr lang="pl-PL" dirty="0" smtClean="0"/>
              <a:t>, </a:t>
            </a:r>
            <a:r>
              <a:rPr lang="pl-PL" dirty="0" err="1" smtClean="0"/>
              <a:t>glikanów</a:t>
            </a:r>
            <a:r>
              <a:rPr lang="pl-PL" dirty="0" smtClean="0"/>
              <a:t>                        </a:t>
            </a:r>
            <a:r>
              <a:rPr lang="pl-PL" dirty="0" smtClean="0"/>
              <a:t>i oligopeptydów, wiążących ze sobą poszczególne </a:t>
            </a:r>
            <a:r>
              <a:rPr lang="pl-PL" dirty="0" err="1" smtClean="0"/>
              <a:t>glikany</a:t>
            </a:r>
            <a:r>
              <a:rPr lang="pl-PL" dirty="0" smtClean="0"/>
              <a:t>. Łańcuchy </a:t>
            </a:r>
            <a:r>
              <a:rPr lang="pl-PL" dirty="0" err="1" smtClean="0"/>
              <a:t>glikanów</a:t>
            </a:r>
            <a:r>
              <a:rPr lang="pl-PL" dirty="0" smtClean="0"/>
              <a:t> składają się </a:t>
            </a:r>
            <a:r>
              <a:rPr lang="pl-PL" dirty="0" smtClean="0"/>
              <a:t>                          z </a:t>
            </a:r>
            <a:r>
              <a:rPr lang="pl-PL" dirty="0" smtClean="0"/>
              <a:t>naprzemiennie występujących </a:t>
            </a:r>
            <a:r>
              <a:rPr lang="pl-PL" dirty="0" err="1" smtClean="0"/>
              <a:t>cząseteczk</a:t>
            </a:r>
            <a:r>
              <a:rPr lang="pl-PL" dirty="0" smtClean="0"/>
              <a:t> </a:t>
            </a:r>
            <a:r>
              <a:rPr lang="pl-PL" dirty="0" err="1" smtClean="0"/>
              <a:t>N-acetyloglukozaminy</a:t>
            </a:r>
            <a:r>
              <a:rPr lang="pl-PL" dirty="0" smtClean="0"/>
              <a:t> i kwasu </a:t>
            </a:r>
            <a:r>
              <a:rPr lang="pl-PL" dirty="0" err="1" smtClean="0"/>
              <a:t>N-acetylomuraminowego</a:t>
            </a:r>
            <a:r>
              <a:rPr lang="pl-PL" dirty="0" smtClean="0"/>
              <a:t>.</a:t>
            </a:r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r>
              <a:rPr lang="pl-PL" dirty="0" smtClean="0"/>
              <a:t>Poszczególne antybiotyki działają na różnym etapie powstawania ściany komórkowej.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wpływające na syntezę ściany komórkowej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pl-PL" dirty="0" smtClean="0"/>
              <a:t>Powstawanie mureiny:</a:t>
            </a:r>
          </a:p>
          <a:p>
            <a:pPr lvl="1">
              <a:buFontTx/>
              <a:buChar char="-"/>
            </a:pPr>
            <a:r>
              <a:rPr lang="pl-PL" dirty="0" smtClean="0"/>
              <a:t>Powstanie wewnątrzkomórkowo silnie hydrofilnych cząsteczek </a:t>
            </a:r>
          </a:p>
          <a:p>
            <a:pPr lvl="1">
              <a:buFontTx/>
              <a:buChar char="-"/>
            </a:pPr>
            <a:r>
              <a:rPr lang="pl-PL" dirty="0" smtClean="0"/>
              <a:t>W cytoplazmie poszczególne aminokwasy łączą się </a:t>
            </a:r>
            <a:r>
              <a:rPr lang="pl-PL" dirty="0" smtClean="0"/>
              <a:t>                    do </a:t>
            </a:r>
            <a:r>
              <a:rPr lang="pl-PL" dirty="0" smtClean="0"/>
              <a:t>urydynodifosforanu kwasu </a:t>
            </a:r>
            <a:r>
              <a:rPr lang="pl-PL" dirty="0" err="1" smtClean="0"/>
              <a:t>N-acetylomuraminowego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Dołączenie </a:t>
            </a:r>
            <a:r>
              <a:rPr lang="pl-PL" dirty="0" err="1" smtClean="0"/>
              <a:t>dipeptydu</a:t>
            </a:r>
            <a:r>
              <a:rPr lang="pl-PL" dirty="0" smtClean="0"/>
              <a:t> </a:t>
            </a:r>
            <a:r>
              <a:rPr lang="pl-PL" dirty="0" err="1" smtClean="0"/>
              <a:t>D-alanylo-D-alaniny</a:t>
            </a:r>
            <a:r>
              <a:rPr lang="pl-PL" dirty="0" smtClean="0"/>
              <a:t> do aminokwasów</a:t>
            </a:r>
          </a:p>
          <a:p>
            <a:pPr lvl="1">
              <a:buFontTx/>
              <a:buChar char="-"/>
            </a:pPr>
            <a:r>
              <a:rPr lang="pl-PL" dirty="0" smtClean="0"/>
              <a:t>Reakcja kwasu </a:t>
            </a:r>
            <a:r>
              <a:rPr lang="pl-PL" dirty="0" err="1" smtClean="0"/>
              <a:t>N-acetylomuraminowego</a:t>
            </a:r>
            <a:r>
              <a:rPr lang="pl-PL" dirty="0" smtClean="0"/>
              <a:t> z </a:t>
            </a:r>
            <a:r>
              <a:rPr lang="pl-PL" dirty="0" err="1" smtClean="0"/>
              <a:t>UDP-acetyloglukozaminą</a:t>
            </a:r>
            <a:r>
              <a:rPr lang="pl-PL" dirty="0" smtClean="0"/>
              <a:t> -&gt; powstaje disacharyd</a:t>
            </a:r>
          </a:p>
          <a:p>
            <a:pPr lvl="1">
              <a:buFontTx/>
              <a:buChar char="-"/>
            </a:pPr>
            <a:r>
              <a:rPr lang="pl-PL" dirty="0" smtClean="0"/>
              <a:t>Przeniesienie związku na zewnętrzną powierzchnie błony cytoplazmatycznej przez </a:t>
            </a:r>
            <a:r>
              <a:rPr lang="pl-PL" dirty="0" err="1" smtClean="0"/>
              <a:t>wysokolipofilny</a:t>
            </a:r>
            <a:r>
              <a:rPr lang="pl-PL" dirty="0" smtClean="0"/>
              <a:t> przenośnik – lipid-C</a:t>
            </a:r>
            <a:r>
              <a:rPr lang="pl-PL" sz="1100" dirty="0" smtClean="0"/>
              <a:t>55</a:t>
            </a:r>
          </a:p>
          <a:p>
            <a:pPr lvl="1">
              <a:buFontTx/>
              <a:buChar char="-"/>
            </a:pPr>
            <a:r>
              <a:rPr lang="pl-PL" sz="2600" dirty="0" smtClean="0"/>
              <a:t>Połączenie z mostkiem </a:t>
            </a:r>
            <a:r>
              <a:rPr lang="pl-PL" sz="2600" dirty="0" err="1" smtClean="0"/>
              <a:t>difosforanowym</a:t>
            </a:r>
            <a:r>
              <a:rPr lang="pl-PL" sz="2600" dirty="0" smtClean="0"/>
              <a:t> </a:t>
            </a:r>
          </a:p>
          <a:p>
            <a:pPr lvl="1">
              <a:buFontTx/>
              <a:buChar char="-"/>
            </a:pPr>
            <a:r>
              <a:rPr lang="pl-PL" sz="2600" dirty="0" smtClean="0"/>
              <a:t>Następnie odczepienie </a:t>
            </a:r>
            <a:r>
              <a:rPr lang="pl-PL" sz="2600" dirty="0" err="1" smtClean="0"/>
              <a:t>difosforanu</a:t>
            </a:r>
            <a:r>
              <a:rPr lang="pl-PL" sz="2600" dirty="0" smtClean="0"/>
              <a:t> od cząsteczki za pomocą </a:t>
            </a:r>
            <a:r>
              <a:rPr lang="pl-PL" sz="2600" dirty="0" err="1" smtClean="0"/>
              <a:t>transglikozydazy</a:t>
            </a:r>
            <a:r>
              <a:rPr lang="pl-PL" sz="2600" dirty="0" smtClean="0"/>
              <a:t> – powstaje </a:t>
            </a:r>
            <a:r>
              <a:rPr lang="pl-PL" sz="2600" dirty="0" err="1" smtClean="0"/>
              <a:t>glikanopolimer</a:t>
            </a:r>
            <a:endParaRPr lang="pl-PL" sz="2600" dirty="0" smtClean="0"/>
          </a:p>
          <a:p>
            <a:pPr lvl="1">
              <a:buFontTx/>
              <a:buChar char="-"/>
            </a:pPr>
            <a:r>
              <a:rPr lang="pl-PL" sz="2600" dirty="0" smtClean="0"/>
              <a:t>Oddzielenie końcowej cząsteczki D-alaniny i połączenie poszczególnych nici </a:t>
            </a:r>
            <a:r>
              <a:rPr lang="pl-PL" sz="2600" dirty="0" err="1" smtClean="0"/>
              <a:t>peptydoglikanów</a:t>
            </a:r>
            <a:r>
              <a:rPr lang="pl-PL" sz="2600" dirty="0" smtClean="0"/>
              <a:t>  - reakcja </a:t>
            </a:r>
            <a:r>
              <a:rPr lang="pl-PL" sz="2600" dirty="0" err="1" smtClean="0"/>
              <a:t>transpeptydacji</a:t>
            </a:r>
            <a:r>
              <a:rPr lang="pl-PL" sz="2600" dirty="0" smtClean="0"/>
              <a:t>, enzym </a:t>
            </a:r>
            <a:r>
              <a:rPr lang="pl-PL" sz="2600" dirty="0" err="1" smtClean="0"/>
              <a:t>transpeptydaza</a:t>
            </a:r>
            <a:r>
              <a:rPr lang="pl-PL" sz="2600" dirty="0" smtClean="0"/>
              <a:t> -&gt; powstaje </a:t>
            </a:r>
            <a:r>
              <a:rPr lang="pl-PL" sz="2600" dirty="0" err="1" smtClean="0"/>
              <a:t>tetrapeptyd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wpływające na syntezę ściany komórkowej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1"/>
          </a:xfrm>
        </p:spPr>
        <p:txBody>
          <a:bodyPr>
            <a:normAutofit fontScale="62500" lnSpcReduction="20000"/>
          </a:bodyPr>
          <a:lstStyle/>
          <a:p>
            <a:pPr lvl="1">
              <a:buNone/>
            </a:pPr>
            <a:r>
              <a:rPr lang="pl-PL" dirty="0" smtClean="0"/>
              <a:t>Powstawanie mureiny:</a:t>
            </a:r>
          </a:p>
          <a:p>
            <a:pPr lvl="1">
              <a:buFontTx/>
              <a:buChar char="-"/>
            </a:pPr>
            <a:r>
              <a:rPr lang="pl-PL" dirty="0" smtClean="0"/>
              <a:t>Powstanie wewnątrzkomórkowo silnie hydrofilnych cząsteczek </a:t>
            </a:r>
          </a:p>
          <a:p>
            <a:pPr lvl="1">
              <a:buFontTx/>
              <a:buChar char="-"/>
            </a:pPr>
            <a:r>
              <a:rPr lang="pl-PL" dirty="0" smtClean="0"/>
              <a:t>W cytoplazmie poszczególne aminokwasy łączą się do urydynodifosforanu kwasu </a:t>
            </a:r>
            <a:r>
              <a:rPr lang="pl-PL" dirty="0" err="1" smtClean="0"/>
              <a:t>N-acetylomuraminowego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Dołączenie </a:t>
            </a:r>
            <a:r>
              <a:rPr lang="pl-PL" dirty="0" err="1" smtClean="0"/>
              <a:t>dipeptydu</a:t>
            </a:r>
            <a:r>
              <a:rPr lang="pl-PL" dirty="0" smtClean="0"/>
              <a:t> </a:t>
            </a:r>
            <a:r>
              <a:rPr lang="pl-PL" dirty="0" err="1" smtClean="0"/>
              <a:t>D-alanylo-D-alaniny</a:t>
            </a:r>
            <a:r>
              <a:rPr lang="pl-PL" dirty="0" smtClean="0"/>
              <a:t> do aminokwasów</a:t>
            </a:r>
          </a:p>
          <a:p>
            <a:pPr lvl="1">
              <a:buFontTx/>
              <a:buChar char="-"/>
            </a:pPr>
            <a:endParaRPr lang="pl-PL" dirty="0" smtClean="0"/>
          </a:p>
        </p:txBody>
      </p:sp>
      <p:grpSp>
        <p:nvGrpSpPr>
          <p:cNvPr id="11" name="Grupa 10"/>
          <p:cNvGrpSpPr/>
          <p:nvPr/>
        </p:nvGrpSpPr>
        <p:grpSpPr>
          <a:xfrm>
            <a:off x="1142976" y="3214686"/>
            <a:ext cx="1665002" cy="500066"/>
            <a:chOff x="2643174" y="4500570"/>
            <a:chExt cx="1665002" cy="500066"/>
          </a:xfrm>
        </p:grpSpPr>
        <p:sp>
          <p:nvSpPr>
            <p:cNvPr id="4" name="Sześciokąt 3"/>
            <p:cNvSpPr/>
            <p:nvPr/>
          </p:nvSpPr>
          <p:spPr>
            <a:xfrm>
              <a:off x="2643174" y="4500570"/>
              <a:ext cx="571504" cy="500066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M</a:t>
              </a:r>
              <a:endParaRPr lang="pl-PL" dirty="0"/>
            </a:p>
          </p:txBody>
        </p:sp>
        <p:cxnSp>
          <p:nvCxnSpPr>
            <p:cNvPr id="6" name="Łącznik prosty 5"/>
            <p:cNvCxnSpPr/>
            <p:nvPr/>
          </p:nvCxnSpPr>
          <p:spPr>
            <a:xfrm>
              <a:off x="3214678" y="4786322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pole tekstowe 9"/>
            <p:cNvSpPr txBox="1"/>
            <p:nvPr/>
          </p:nvSpPr>
          <p:spPr>
            <a:xfrm>
              <a:off x="3714744" y="4572008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UDP</a:t>
              </a:r>
              <a:endParaRPr lang="pl-PL" dirty="0"/>
            </a:p>
          </p:txBody>
        </p:sp>
      </p:grpSp>
      <p:grpSp>
        <p:nvGrpSpPr>
          <p:cNvPr id="18" name="Grupa 17"/>
          <p:cNvGrpSpPr/>
          <p:nvPr/>
        </p:nvGrpSpPr>
        <p:grpSpPr>
          <a:xfrm>
            <a:off x="1285852" y="4429132"/>
            <a:ext cx="357190" cy="1428760"/>
            <a:chOff x="2428860" y="4000504"/>
            <a:chExt cx="357190" cy="1428760"/>
          </a:xfrm>
        </p:grpSpPr>
        <p:sp>
          <p:nvSpPr>
            <p:cNvPr id="12" name="Prostokąt 11"/>
            <p:cNvSpPr/>
            <p:nvPr/>
          </p:nvSpPr>
          <p:spPr>
            <a:xfrm>
              <a:off x="2428860" y="4000504"/>
              <a:ext cx="35719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1</a:t>
              </a:r>
              <a:endParaRPr lang="pl-PL" dirty="0"/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2428860" y="4286256"/>
              <a:ext cx="35719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2</a:t>
              </a:r>
              <a:endParaRPr lang="pl-PL" dirty="0"/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2428860" y="4572008"/>
              <a:ext cx="35719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3</a:t>
              </a:r>
              <a:endParaRPr lang="pl-PL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2428860" y="4857760"/>
              <a:ext cx="35719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A</a:t>
              </a:r>
              <a:endParaRPr lang="pl-PL" dirty="0"/>
            </a:p>
          </p:txBody>
        </p:sp>
        <p:sp>
          <p:nvSpPr>
            <p:cNvPr id="16" name="Prostokąt 15"/>
            <p:cNvSpPr/>
            <p:nvPr/>
          </p:nvSpPr>
          <p:spPr>
            <a:xfrm>
              <a:off x="2428860" y="5143512"/>
              <a:ext cx="35719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A</a:t>
              </a:r>
              <a:endParaRPr lang="pl-PL" dirty="0"/>
            </a:p>
          </p:txBody>
        </p:sp>
      </p:grpSp>
      <p:sp>
        <p:nvSpPr>
          <p:cNvPr id="19" name="Plus 18"/>
          <p:cNvSpPr/>
          <p:nvPr/>
        </p:nvSpPr>
        <p:spPr>
          <a:xfrm>
            <a:off x="1142976" y="3786190"/>
            <a:ext cx="642942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Strzałka w prawo 19"/>
          <p:cNvSpPr/>
          <p:nvPr/>
        </p:nvSpPr>
        <p:spPr>
          <a:xfrm>
            <a:off x="3143240" y="4071942"/>
            <a:ext cx="200026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5" name="Grupa 34"/>
          <p:cNvGrpSpPr/>
          <p:nvPr/>
        </p:nvGrpSpPr>
        <p:grpSpPr>
          <a:xfrm>
            <a:off x="5643570" y="3286124"/>
            <a:ext cx="1665002" cy="2428892"/>
            <a:chOff x="5643570" y="3286124"/>
            <a:chExt cx="1665002" cy="2428892"/>
          </a:xfrm>
        </p:grpSpPr>
        <p:grpSp>
          <p:nvGrpSpPr>
            <p:cNvPr id="21" name="Grupa 20"/>
            <p:cNvGrpSpPr/>
            <p:nvPr/>
          </p:nvGrpSpPr>
          <p:grpSpPr>
            <a:xfrm>
              <a:off x="5643570" y="3286124"/>
              <a:ext cx="1665002" cy="500066"/>
              <a:chOff x="2643174" y="4500570"/>
              <a:chExt cx="1665002" cy="500066"/>
            </a:xfrm>
          </p:grpSpPr>
          <p:sp>
            <p:nvSpPr>
              <p:cNvPr id="22" name="Sześciokąt 21"/>
              <p:cNvSpPr/>
              <p:nvPr/>
            </p:nvSpPr>
            <p:spPr>
              <a:xfrm>
                <a:off x="2643174" y="4500570"/>
                <a:ext cx="571504" cy="500066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M</a:t>
                </a:r>
                <a:endParaRPr lang="pl-PL" dirty="0"/>
              </a:p>
            </p:txBody>
          </p:sp>
          <p:cxnSp>
            <p:nvCxnSpPr>
              <p:cNvPr id="23" name="Łącznik prosty 22"/>
              <p:cNvCxnSpPr/>
              <p:nvPr/>
            </p:nvCxnSpPr>
            <p:spPr>
              <a:xfrm>
                <a:off x="3214678" y="4786322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pole tekstowe 23"/>
              <p:cNvSpPr txBox="1"/>
              <p:nvPr/>
            </p:nvSpPr>
            <p:spPr>
              <a:xfrm>
                <a:off x="3714744" y="4572008"/>
                <a:ext cx="5934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/>
                  <a:t>UDP</a:t>
                </a:r>
                <a:endParaRPr lang="pl-PL" dirty="0"/>
              </a:p>
            </p:txBody>
          </p:sp>
        </p:grpSp>
        <p:grpSp>
          <p:nvGrpSpPr>
            <p:cNvPr id="25" name="Grupa 24"/>
            <p:cNvGrpSpPr/>
            <p:nvPr/>
          </p:nvGrpSpPr>
          <p:grpSpPr>
            <a:xfrm>
              <a:off x="5715008" y="4286256"/>
              <a:ext cx="357190" cy="1428760"/>
              <a:chOff x="2428860" y="4000504"/>
              <a:chExt cx="357190" cy="1428760"/>
            </a:xfrm>
          </p:grpSpPr>
          <p:sp>
            <p:nvSpPr>
              <p:cNvPr id="26" name="Prostokąt 25"/>
              <p:cNvSpPr/>
              <p:nvPr/>
            </p:nvSpPr>
            <p:spPr>
              <a:xfrm>
                <a:off x="2428860" y="4000504"/>
                <a:ext cx="357190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1</a:t>
                </a:r>
                <a:endParaRPr lang="pl-PL" dirty="0"/>
              </a:p>
            </p:txBody>
          </p:sp>
          <p:sp>
            <p:nvSpPr>
              <p:cNvPr id="27" name="Prostokąt 26"/>
              <p:cNvSpPr/>
              <p:nvPr/>
            </p:nvSpPr>
            <p:spPr>
              <a:xfrm>
                <a:off x="2428860" y="4286256"/>
                <a:ext cx="357190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2</a:t>
                </a:r>
                <a:endParaRPr lang="pl-PL" dirty="0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2428860" y="4572008"/>
                <a:ext cx="357190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3</a:t>
                </a:r>
                <a:endParaRPr lang="pl-PL" dirty="0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2428860" y="4857760"/>
                <a:ext cx="357190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A</a:t>
                </a:r>
                <a:endParaRPr lang="pl-PL" dirty="0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2428860" y="5143512"/>
                <a:ext cx="357190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A</a:t>
                </a:r>
                <a:endParaRPr lang="pl-PL" dirty="0"/>
              </a:p>
            </p:txBody>
          </p:sp>
        </p:grpSp>
        <p:cxnSp>
          <p:nvCxnSpPr>
            <p:cNvPr id="33" name="Łącznik prosty 32"/>
            <p:cNvCxnSpPr/>
            <p:nvPr/>
          </p:nvCxnSpPr>
          <p:spPr>
            <a:xfrm rot="5400000">
              <a:off x="5680083" y="4035429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pole tekstowe 35"/>
          <p:cNvSpPr txBox="1"/>
          <p:nvPr/>
        </p:nvSpPr>
        <p:spPr>
          <a:xfrm>
            <a:off x="0" y="6143644"/>
            <a:ext cx="900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 – kwas </a:t>
            </a:r>
            <a:r>
              <a:rPr lang="pl-PL" dirty="0" err="1" smtClean="0"/>
              <a:t>N-acetylomuraminowy</a:t>
            </a:r>
            <a:r>
              <a:rPr lang="pl-PL" dirty="0" smtClean="0"/>
              <a:t>, UDP – fosforan </a:t>
            </a:r>
            <a:r>
              <a:rPr lang="pl-PL" dirty="0" err="1" smtClean="0"/>
              <a:t>urydynu</a:t>
            </a:r>
            <a:r>
              <a:rPr lang="pl-PL" dirty="0" smtClean="0"/>
              <a:t>, 1,2,3 – aminokwasy, </a:t>
            </a:r>
          </a:p>
          <a:p>
            <a:r>
              <a:rPr lang="pl-PL" dirty="0" smtClean="0"/>
              <a:t>A, </a:t>
            </a:r>
            <a:r>
              <a:rPr lang="pl-PL" dirty="0" err="1" smtClean="0"/>
              <a:t>A</a:t>
            </a:r>
            <a:r>
              <a:rPr lang="pl-PL" dirty="0" smtClean="0"/>
              <a:t> – </a:t>
            </a:r>
            <a:r>
              <a:rPr lang="pl-PL" dirty="0" err="1" smtClean="0"/>
              <a:t>D-alanyno-D-alanina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wpływające na syntezę ściany komórkowej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1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pl-PL" dirty="0" smtClean="0"/>
              <a:t>Powstawanie mureiny:</a:t>
            </a:r>
          </a:p>
          <a:p>
            <a:pPr lvl="1">
              <a:buFontTx/>
              <a:buChar char="-"/>
            </a:pPr>
            <a:r>
              <a:rPr lang="pl-PL" dirty="0" smtClean="0"/>
              <a:t>Reakcja kwasu </a:t>
            </a:r>
            <a:r>
              <a:rPr lang="pl-PL" dirty="0" err="1" smtClean="0"/>
              <a:t>N-acetylomuraminowego</a:t>
            </a:r>
            <a:r>
              <a:rPr lang="pl-PL" dirty="0" smtClean="0"/>
              <a:t> z </a:t>
            </a:r>
            <a:r>
              <a:rPr lang="pl-PL" dirty="0" err="1" smtClean="0"/>
              <a:t>UDP-acetyloglukozaminą</a:t>
            </a:r>
            <a:r>
              <a:rPr lang="pl-PL" dirty="0" smtClean="0"/>
              <a:t> -&gt; powstaje disacharyd</a:t>
            </a:r>
          </a:p>
        </p:txBody>
      </p:sp>
      <p:sp>
        <p:nvSpPr>
          <p:cNvPr id="20" name="Strzałka w prawo 19"/>
          <p:cNvSpPr/>
          <p:nvPr/>
        </p:nvSpPr>
        <p:spPr>
          <a:xfrm>
            <a:off x="4929190" y="4071942"/>
            <a:ext cx="1500198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8" name="Grupa 34"/>
          <p:cNvGrpSpPr/>
          <p:nvPr/>
        </p:nvGrpSpPr>
        <p:grpSpPr>
          <a:xfrm>
            <a:off x="1144722" y="3249548"/>
            <a:ext cx="1665002" cy="2428892"/>
            <a:chOff x="5643570" y="3286124"/>
            <a:chExt cx="1665002" cy="2428892"/>
          </a:xfrm>
        </p:grpSpPr>
        <p:grpSp>
          <p:nvGrpSpPr>
            <p:cNvPr id="9" name="Grupa 20"/>
            <p:cNvGrpSpPr/>
            <p:nvPr/>
          </p:nvGrpSpPr>
          <p:grpSpPr>
            <a:xfrm>
              <a:off x="5643570" y="3286124"/>
              <a:ext cx="1665002" cy="500066"/>
              <a:chOff x="2643174" y="4500570"/>
              <a:chExt cx="1665002" cy="500066"/>
            </a:xfrm>
          </p:grpSpPr>
          <p:sp>
            <p:nvSpPr>
              <p:cNvPr id="22" name="Sześciokąt 21"/>
              <p:cNvSpPr/>
              <p:nvPr/>
            </p:nvSpPr>
            <p:spPr>
              <a:xfrm>
                <a:off x="2643174" y="4500570"/>
                <a:ext cx="571504" cy="500066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M</a:t>
                </a:r>
                <a:endParaRPr lang="pl-PL" dirty="0"/>
              </a:p>
            </p:txBody>
          </p:sp>
          <p:cxnSp>
            <p:nvCxnSpPr>
              <p:cNvPr id="23" name="Łącznik prosty 22"/>
              <p:cNvCxnSpPr/>
              <p:nvPr/>
            </p:nvCxnSpPr>
            <p:spPr>
              <a:xfrm>
                <a:off x="3214678" y="4786322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pole tekstowe 23"/>
              <p:cNvSpPr txBox="1"/>
              <p:nvPr/>
            </p:nvSpPr>
            <p:spPr>
              <a:xfrm>
                <a:off x="3714744" y="4572008"/>
                <a:ext cx="5934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/>
                  <a:t>UDP</a:t>
                </a:r>
                <a:endParaRPr lang="pl-PL" dirty="0"/>
              </a:p>
            </p:txBody>
          </p:sp>
        </p:grpSp>
        <p:grpSp>
          <p:nvGrpSpPr>
            <p:cNvPr id="11" name="Grupa 24"/>
            <p:cNvGrpSpPr/>
            <p:nvPr/>
          </p:nvGrpSpPr>
          <p:grpSpPr>
            <a:xfrm>
              <a:off x="5715008" y="4286256"/>
              <a:ext cx="357190" cy="1428760"/>
              <a:chOff x="2428860" y="4000504"/>
              <a:chExt cx="357190" cy="1428760"/>
            </a:xfrm>
          </p:grpSpPr>
          <p:sp>
            <p:nvSpPr>
              <p:cNvPr id="26" name="Prostokąt 25"/>
              <p:cNvSpPr/>
              <p:nvPr/>
            </p:nvSpPr>
            <p:spPr>
              <a:xfrm>
                <a:off x="2428860" y="4000504"/>
                <a:ext cx="357190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1</a:t>
                </a:r>
                <a:endParaRPr lang="pl-PL" dirty="0"/>
              </a:p>
            </p:txBody>
          </p:sp>
          <p:sp>
            <p:nvSpPr>
              <p:cNvPr id="27" name="Prostokąt 26"/>
              <p:cNvSpPr/>
              <p:nvPr/>
            </p:nvSpPr>
            <p:spPr>
              <a:xfrm>
                <a:off x="2428860" y="4286256"/>
                <a:ext cx="357190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2</a:t>
                </a:r>
                <a:endParaRPr lang="pl-PL" dirty="0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2428860" y="4572008"/>
                <a:ext cx="357190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3</a:t>
                </a:r>
                <a:endParaRPr lang="pl-PL" dirty="0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2428860" y="4857760"/>
                <a:ext cx="357190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A</a:t>
                </a:r>
                <a:endParaRPr lang="pl-PL" dirty="0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2428860" y="5143512"/>
                <a:ext cx="357190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A</a:t>
                </a:r>
                <a:endParaRPr lang="pl-PL" dirty="0"/>
              </a:p>
            </p:txBody>
          </p:sp>
        </p:grpSp>
        <p:cxnSp>
          <p:nvCxnSpPr>
            <p:cNvPr id="33" name="Łącznik prosty 32"/>
            <p:cNvCxnSpPr/>
            <p:nvPr/>
          </p:nvCxnSpPr>
          <p:spPr>
            <a:xfrm rot="5400000">
              <a:off x="5680083" y="4035429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pole tekstowe 35"/>
          <p:cNvSpPr txBox="1"/>
          <p:nvPr/>
        </p:nvSpPr>
        <p:spPr>
          <a:xfrm>
            <a:off x="0" y="6143644"/>
            <a:ext cx="900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 – kwas </a:t>
            </a:r>
            <a:r>
              <a:rPr lang="pl-PL" dirty="0" err="1" smtClean="0"/>
              <a:t>N-acetylomuraminowy</a:t>
            </a:r>
            <a:r>
              <a:rPr lang="pl-PL" dirty="0" smtClean="0"/>
              <a:t>, G – </a:t>
            </a:r>
            <a:r>
              <a:rPr lang="pl-PL" dirty="0" err="1" smtClean="0"/>
              <a:t>N-acetyloglukozamina</a:t>
            </a:r>
            <a:endParaRPr lang="pl-PL" dirty="0" smtClean="0"/>
          </a:p>
          <a:p>
            <a:r>
              <a:rPr lang="pl-PL" dirty="0" smtClean="0"/>
              <a:t>UDP – fosforan </a:t>
            </a:r>
            <a:r>
              <a:rPr lang="pl-PL" dirty="0" err="1" smtClean="0"/>
              <a:t>urydynu</a:t>
            </a:r>
            <a:r>
              <a:rPr lang="pl-PL" dirty="0" smtClean="0"/>
              <a:t>, 1,2,3 – aminokwasy, A, A – </a:t>
            </a:r>
            <a:r>
              <a:rPr lang="pl-PL" dirty="0" err="1" smtClean="0"/>
              <a:t>D-alanyno-D-alanina</a:t>
            </a:r>
            <a:endParaRPr lang="pl-PL" dirty="0"/>
          </a:p>
        </p:txBody>
      </p:sp>
      <p:grpSp>
        <p:nvGrpSpPr>
          <p:cNvPr id="31" name="Grupa 30"/>
          <p:cNvGrpSpPr/>
          <p:nvPr/>
        </p:nvGrpSpPr>
        <p:grpSpPr>
          <a:xfrm>
            <a:off x="3214678" y="4286256"/>
            <a:ext cx="1665002" cy="500066"/>
            <a:chOff x="2643174" y="4500570"/>
            <a:chExt cx="1665002" cy="500066"/>
          </a:xfrm>
        </p:grpSpPr>
        <p:sp>
          <p:nvSpPr>
            <p:cNvPr id="32" name="Sześciokąt 31"/>
            <p:cNvSpPr/>
            <p:nvPr/>
          </p:nvSpPr>
          <p:spPr>
            <a:xfrm>
              <a:off x="2643174" y="4500570"/>
              <a:ext cx="571504" cy="500066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G</a:t>
              </a:r>
              <a:endParaRPr lang="pl-PL" dirty="0"/>
            </a:p>
          </p:txBody>
        </p:sp>
        <p:cxnSp>
          <p:nvCxnSpPr>
            <p:cNvPr id="34" name="Łącznik prosty 33"/>
            <p:cNvCxnSpPr/>
            <p:nvPr/>
          </p:nvCxnSpPr>
          <p:spPr>
            <a:xfrm>
              <a:off x="3214678" y="4786322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pole tekstowe 34"/>
            <p:cNvSpPr txBox="1"/>
            <p:nvPr/>
          </p:nvSpPr>
          <p:spPr>
            <a:xfrm>
              <a:off x="3714744" y="4572008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UDP</a:t>
              </a:r>
              <a:endParaRPr lang="pl-PL" dirty="0"/>
            </a:p>
          </p:txBody>
        </p:sp>
      </p:grpSp>
      <p:sp>
        <p:nvSpPr>
          <p:cNvPr id="37" name="Plus 36"/>
          <p:cNvSpPr/>
          <p:nvPr/>
        </p:nvSpPr>
        <p:spPr>
          <a:xfrm>
            <a:off x="2143108" y="4214818"/>
            <a:ext cx="642942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52" name="Grupa 51"/>
          <p:cNvGrpSpPr/>
          <p:nvPr/>
        </p:nvGrpSpPr>
        <p:grpSpPr>
          <a:xfrm>
            <a:off x="6215074" y="3357562"/>
            <a:ext cx="2665134" cy="2428892"/>
            <a:chOff x="6215074" y="3357562"/>
            <a:chExt cx="2665134" cy="2428892"/>
          </a:xfrm>
        </p:grpSpPr>
        <p:grpSp>
          <p:nvGrpSpPr>
            <p:cNvPr id="38" name="Grupa 34"/>
            <p:cNvGrpSpPr/>
            <p:nvPr/>
          </p:nvGrpSpPr>
          <p:grpSpPr>
            <a:xfrm>
              <a:off x="7215206" y="3357562"/>
              <a:ext cx="1665002" cy="2428892"/>
              <a:chOff x="5643570" y="3286124"/>
              <a:chExt cx="1665002" cy="2428892"/>
            </a:xfrm>
          </p:grpSpPr>
          <p:grpSp>
            <p:nvGrpSpPr>
              <p:cNvPr id="39" name="Grupa 20"/>
              <p:cNvGrpSpPr/>
              <p:nvPr/>
            </p:nvGrpSpPr>
            <p:grpSpPr>
              <a:xfrm>
                <a:off x="5643570" y="3286124"/>
                <a:ext cx="1665002" cy="500066"/>
                <a:chOff x="2643174" y="4500570"/>
                <a:chExt cx="1665002" cy="500066"/>
              </a:xfrm>
            </p:grpSpPr>
            <p:sp>
              <p:nvSpPr>
                <p:cNvPr id="47" name="Sześciokąt 46"/>
                <p:cNvSpPr/>
                <p:nvPr/>
              </p:nvSpPr>
              <p:spPr>
                <a:xfrm>
                  <a:off x="2643174" y="4500570"/>
                  <a:ext cx="571504" cy="500066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M</a:t>
                  </a:r>
                  <a:endParaRPr lang="pl-PL" dirty="0"/>
                </a:p>
              </p:txBody>
            </p:sp>
            <p:cxnSp>
              <p:nvCxnSpPr>
                <p:cNvPr id="48" name="Łącznik prosty 47"/>
                <p:cNvCxnSpPr/>
                <p:nvPr/>
              </p:nvCxnSpPr>
              <p:spPr>
                <a:xfrm>
                  <a:off x="3214678" y="4786322"/>
                  <a:ext cx="4286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pole tekstowe 48"/>
                <p:cNvSpPr txBox="1"/>
                <p:nvPr/>
              </p:nvSpPr>
              <p:spPr>
                <a:xfrm>
                  <a:off x="3714744" y="4572008"/>
                  <a:ext cx="5934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dirty="0" smtClean="0"/>
                    <a:t>UDP</a:t>
                  </a:r>
                  <a:endParaRPr lang="pl-PL" dirty="0"/>
                </a:p>
              </p:txBody>
            </p:sp>
          </p:grpSp>
          <p:grpSp>
            <p:nvGrpSpPr>
              <p:cNvPr id="40" name="Grupa 24"/>
              <p:cNvGrpSpPr/>
              <p:nvPr/>
            </p:nvGrpSpPr>
            <p:grpSpPr>
              <a:xfrm>
                <a:off x="5715008" y="4286256"/>
                <a:ext cx="357190" cy="1428760"/>
                <a:chOff x="2428860" y="4000504"/>
                <a:chExt cx="357190" cy="1428760"/>
              </a:xfrm>
            </p:grpSpPr>
            <p:sp>
              <p:nvSpPr>
                <p:cNvPr id="42" name="Prostokąt 41"/>
                <p:cNvSpPr/>
                <p:nvPr/>
              </p:nvSpPr>
              <p:spPr>
                <a:xfrm>
                  <a:off x="2428860" y="4000504"/>
                  <a:ext cx="357190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1</a:t>
                  </a:r>
                  <a:endParaRPr lang="pl-PL" dirty="0"/>
                </a:p>
              </p:txBody>
            </p:sp>
            <p:sp>
              <p:nvSpPr>
                <p:cNvPr id="43" name="Prostokąt 42"/>
                <p:cNvSpPr/>
                <p:nvPr/>
              </p:nvSpPr>
              <p:spPr>
                <a:xfrm>
                  <a:off x="2428860" y="4286256"/>
                  <a:ext cx="357190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2</a:t>
                  </a:r>
                  <a:endParaRPr lang="pl-PL" dirty="0"/>
                </a:p>
              </p:txBody>
            </p:sp>
            <p:sp>
              <p:nvSpPr>
                <p:cNvPr id="44" name="Prostokąt 43"/>
                <p:cNvSpPr/>
                <p:nvPr/>
              </p:nvSpPr>
              <p:spPr>
                <a:xfrm>
                  <a:off x="2428860" y="4572008"/>
                  <a:ext cx="357190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3</a:t>
                  </a:r>
                  <a:endParaRPr lang="pl-PL" dirty="0"/>
                </a:p>
              </p:txBody>
            </p:sp>
            <p:sp>
              <p:nvSpPr>
                <p:cNvPr id="45" name="Prostokąt 44"/>
                <p:cNvSpPr/>
                <p:nvPr/>
              </p:nvSpPr>
              <p:spPr>
                <a:xfrm>
                  <a:off x="2428860" y="4857760"/>
                  <a:ext cx="357190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A</a:t>
                  </a:r>
                  <a:endParaRPr lang="pl-PL" dirty="0"/>
                </a:p>
              </p:txBody>
            </p:sp>
            <p:sp>
              <p:nvSpPr>
                <p:cNvPr id="46" name="Prostokąt 45"/>
                <p:cNvSpPr/>
                <p:nvPr/>
              </p:nvSpPr>
              <p:spPr>
                <a:xfrm>
                  <a:off x="2428860" y="5143512"/>
                  <a:ext cx="357190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A</a:t>
                  </a:r>
                  <a:endParaRPr lang="pl-PL" dirty="0"/>
                </a:p>
              </p:txBody>
            </p:sp>
          </p:grpSp>
          <p:cxnSp>
            <p:nvCxnSpPr>
              <p:cNvPr id="41" name="Łącznik prosty 40"/>
              <p:cNvCxnSpPr/>
              <p:nvPr/>
            </p:nvCxnSpPr>
            <p:spPr>
              <a:xfrm rot="5400000">
                <a:off x="5680083" y="4035429"/>
                <a:ext cx="50006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Sześciokąt 49"/>
            <p:cNvSpPr/>
            <p:nvPr/>
          </p:nvSpPr>
          <p:spPr>
            <a:xfrm>
              <a:off x="6215074" y="3357562"/>
              <a:ext cx="571504" cy="500066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G</a:t>
              </a:r>
              <a:endParaRPr lang="pl-PL" dirty="0"/>
            </a:p>
          </p:txBody>
        </p:sp>
        <p:cxnSp>
          <p:nvCxnSpPr>
            <p:cNvPr id="51" name="Łącznik prosty 50"/>
            <p:cNvCxnSpPr/>
            <p:nvPr/>
          </p:nvCxnSpPr>
          <p:spPr>
            <a:xfrm>
              <a:off x="6786578" y="3643314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trzałka w prawo 39"/>
          <p:cNvSpPr/>
          <p:nvPr/>
        </p:nvSpPr>
        <p:spPr>
          <a:xfrm>
            <a:off x="2214546" y="3571876"/>
            <a:ext cx="328614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wpływające na syntezę ściany komórkowej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1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pl-PL" dirty="0" smtClean="0"/>
              <a:t>Powstawanie mureiny:</a:t>
            </a:r>
          </a:p>
          <a:p>
            <a:pPr lvl="1">
              <a:buFontTx/>
              <a:buChar char="-"/>
            </a:pPr>
            <a:r>
              <a:rPr lang="pl-PL" dirty="0" smtClean="0"/>
              <a:t>Przeniesienie związku na zewnętrzną powierzchnie błony cytoplazmatycznej przez </a:t>
            </a:r>
            <a:r>
              <a:rPr lang="pl-PL" dirty="0" err="1" smtClean="0"/>
              <a:t>wysokolipofilny</a:t>
            </a:r>
            <a:r>
              <a:rPr lang="pl-PL" dirty="0" smtClean="0"/>
              <a:t> przenośnik – lipid-C</a:t>
            </a:r>
            <a:r>
              <a:rPr lang="pl-PL" sz="1100" dirty="0" smtClean="0"/>
              <a:t>55</a:t>
            </a:r>
          </a:p>
          <a:p>
            <a:pPr lvl="1">
              <a:buFontTx/>
              <a:buChar char="-"/>
            </a:pPr>
            <a:r>
              <a:rPr lang="pl-PL" dirty="0" smtClean="0"/>
              <a:t>Połączenie z mostkiem </a:t>
            </a:r>
            <a:r>
              <a:rPr lang="pl-PL" dirty="0" err="1" smtClean="0"/>
              <a:t>difosforanowym</a:t>
            </a:r>
            <a:endParaRPr lang="pl-PL" dirty="0" smtClean="0"/>
          </a:p>
        </p:txBody>
      </p:sp>
      <p:sp>
        <p:nvSpPr>
          <p:cNvPr id="36" name="pole tekstowe 35"/>
          <p:cNvSpPr txBox="1"/>
          <p:nvPr/>
        </p:nvSpPr>
        <p:spPr>
          <a:xfrm>
            <a:off x="0" y="6143644"/>
            <a:ext cx="900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 – kwas </a:t>
            </a:r>
            <a:r>
              <a:rPr lang="pl-PL" dirty="0" err="1" smtClean="0"/>
              <a:t>N-acetylomuraminowy</a:t>
            </a:r>
            <a:r>
              <a:rPr lang="pl-PL" dirty="0" smtClean="0"/>
              <a:t>, G – </a:t>
            </a:r>
            <a:r>
              <a:rPr lang="pl-PL" dirty="0" err="1" smtClean="0"/>
              <a:t>N-acetyloglukozamina</a:t>
            </a:r>
            <a:endParaRPr lang="pl-PL" dirty="0" smtClean="0"/>
          </a:p>
          <a:p>
            <a:r>
              <a:rPr lang="pl-PL" dirty="0" smtClean="0"/>
              <a:t>UDP – fosforan </a:t>
            </a:r>
            <a:r>
              <a:rPr lang="pl-PL" dirty="0" err="1" smtClean="0"/>
              <a:t>urydynu</a:t>
            </a:r>
            <a:r>
              <a:rPr lang="pl-PL" dirty="0" smtClean="0"/>
              <a:t>, 1,2,3 – aminokwasy, A, A – </a:t>
            </a:r>
            <a:r>
              <a:rPr lang="pl-PL" dirty="0" err="1" smtClean="0"/>
              <a:t>D-alanyno-D-alanina</a:t>
            </a:r>
            <a:r>
              <a:rPr lang="pl-PL" dirty="0" smtClean="0"/>
              <a:t>, P - fosforan</a:t>
            </a:r>
            <a:endParaRPr lang="pl-PL" dirty="0"/>
          </a:p>
        </p:txBody>
      </p:sp>
      <p:grpSp>
        <p:nvGrpSpPr>
          <p:cNvPr id="8" name="Grupa 51"/>
          <p:cNvGrpSpPr/>
          <p:nvPr/>
        </p:nvGrpSpPr>
        <p:grpSpPr>
          <a:xfrm>
            <a:off x="214282" y="3357562"/>
            <a:ext cx="2665134" cy="2428892"/>
            <a:chOff x="6215074" y="3357562"/>
            <a:chExt cx="2665134" cy="2428892"/>
          </a:xfrm>
        </p:grpSpPr>
        <p:grpSp>
          <p:nvGrpSpPr>
            <p:cNvPr id="9" name="Grupa 34"/>
            <p:cNvGrpSpPr/>
            <p:nvPr/>
          </p:nvGrpSpPr>
          <p:grpSpPr>
            <a:xfrm>
              <a:off x="7215206" y="3357562"/>
              <a:ext cx="1665002" cy="2428892"/>
              <a:chOff x="5643570" y="3286124"/>
              <a:chExt cx="1665002" cy="2428892"/>
            </a:xfrm>
          </p:grpSpPr>
          <p:grpSp>
            <p:nvGrpSpPr>
              <p:cNvPr id="10" name="Grupa 20"/>
              <p:cNvGrpSpPr/>
              <p:nvPr/>
            </p:nvGrpSpPr>
            <p:grpSpPr>
              <a:xfrm>
                <a:off x="5643570" y="3286124"/>
                <a:ext cx="1665002" cy="500066"/>
                <a:chOff x="2643174" y="4500570"/>
                <a:chExt cx="1665002" cy="500066"/>
              </a:xfrm>
            </p:grpSpPr>
            <p:sp>
              <p:nvSpPr>
                <p:cNvPr id="47" name="Sześciokąt 46"/>
                <p:cNvSpPr/>
                <p:nvPr/>
              </p:nvSpPr>
              <p:spPr>
                <a:xfrm>
                  <a:off x="2643174" y="4500570"/>
                  <a:ext cx="571504" cy="500066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M</a:t>
                  </a:r>
                  <a:endParaRPr lang="pl-PL" dirty="0"/>
                </a:p>
              </p:txBody>
            </p:sp>
            <p:cxnSp>
              <p:nvCxnSpPr>
                <p:cNvPr id="48" name="Łącznik prosty 47"/>
                <p:cNvCxnSpPr/>
                <p:nvPr/>
              </p:nvCxnSpPr>
              <p:spPr>
                <a:xfrm>
                  <a:off x="3214678" y="4786322"/>
                  <a:ext cx="4286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pole tekstowe 48"/>
                <p:cNvSpPr txBox="1"/>
                <p:nvPr/>
              </p:nvSpPr>
              <p:spPr>
                <a:xfrm>
                  <a:off x="3714744" y="4572008"/>
                  <a:ext cx="5934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dirty="0" smtClean="0"/>
                    <a:t>UDP</a:t>
                  </a:r>
                  <a:endParaRPr lang="pl-PL" dirty="0"/>
                </a:p>
              </p:txBody>
            </p:sp>
          </p:grpSp>
          <p:grpSp>
            <p:nvGrpSpPr>
              <p:cNvPr id="11" name="Grupa 24"/>
              <p:cNvGrpSpPr/>
              <p:nvPr/>
            </p:nvGrpSpPr>
            <p:grpSpPr>
              <a:xfrm>
                <a:off x="5715008" y="4286256"/>
                <a:ext cx="357190" cy="1428760"/>
                <a:chOff x="2428860" y="4000504"/>
                <a:chExt cx="357190" cy="1428760"/>
              </a:xfrm>
            </p:grpSpPr>
            <p:sp>
              <p:nvSpPr>
                <p:cNvPr id="42" name="Prostokąt 41"/>
                <p:cNvSpPr/>
                <p:nvPr/>
              </p:nvSpPr>
              <p:spPr>
                <a:xfrm>
                  <a:off x="2428860" y="4000504"/>
                  <a:ext cx="357190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1</a:t>
                  </a:r>
                  <a:endParaRPr lang="pl-PL" dirty="0"/>
                </a:p>
              </p:txBody>
            </p:sp>
            <p:sp>
              <p:nvSpPr>
                <p:cNvPr id="43" name="Prostokąt 42"/>
                <p:cNvSpPr/>
                <p:nvPr/>
              </p:nvSpPr>
              <p:spPr>
                <a:xfrm>
                  <a:off x="2428860" y="4286256"/>
                  <a:ext cx="357190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2</a:t>
                  </a:r>
                  <a:endParaRPr lang="pl-PL" dirty="0"/>
                </a:p>
              </p:txBody>
            </p:sp>
            <p:sp>
              <p:nvSpPr>
                <p:cNvPr id="44" name="Prostokąt 43"/>
                <p:cNvSpPr/>
                <p:nvPr/>
              </p:nvSpPr>
              <p:spPr>
                <a:xfrm>
                  <a:off x="2428860" y="4572008"/>
                  <a:ext cx="357190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3</a:t>
                  </a:r>
                  <a:endParaRPr lang="pl-PL" dirty="0"/>
                </a:p>
              </p:txBody>
            </p:sp>
            <p:sp>
              <p:nvSpPr>
                <p:cNvPr id="45" name="Prostokąt 44"/>
                <p:cNvSpPr/>
                <p:nvPr/>
              </p:nvSpPr>
              <p:spPr>
                <a:xfrm>
                  <a:off x="2428860" y="4857760"/>
                  <a:ext cx="357190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A</a:t>
                  </a:r>
                  <a:endParaRPr lang="pl-PL" dirty="0"/>
                </a:p>
              </p:txBody>
            </p:sp>
            <p:sp>
              <p:nvSpPr>
                <p:cNvPr id="46" name="Prostokąt 45"/>
                <p:cNvSpPr/>
                <p:nvPr/>
              </p:nvSpPr>
              <p:spPr>
                <a:xfrm>
                  <a:off x="2428860" y="5143512"/>
                  <a:ext cx="357190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A</a:t>
                  </a:r>
                  <a:endParaRPr lang="pl-PL" dirty="0"/>
                </a:p>
              </p:txBody>
            </p:sp>
          </p:grpSp>
          <p:cxnSp>
            <p:nvCxnSpPr>
              <p:cNvPr id="41" name="Łącznik prosty 40"/>
              <p:cNvCxnSpPr/>
              <p:nvPr/>
            </p:nvCxnSpPr>
            <p:spPr>
              <a:xfrm rot="5400000">
                <a:off x="5680083" y="4035429"/>
                <a:ext cx="50006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Sześciokąt 49"/>
            <p:cNvSpPr/>
            <p:nvPr/>
          </p:nvSpPr>
          <p:spPr>
            <a:xfrm>
              <a:off x="6215074" y="3357562"/>
              <a:ext cx="571504" cy="500066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G</a:t>
              </a:r>
              <a:endParaRPr lang="pl-PL" dirty="0"/>
            </a:p>
          </p:txBody>
        </p:sp>
        <p:cxnSp>
          <p:nvCxnSpPr>
            <p:cNvPr id="51" name="Łącznik prosty 50"/>
            <p:cNvCxnSpPr/>
            <p:nvPr/>
          </p:nvCxnSpPr>
          <p:spPr>
            <a:xfrm>
              <a:off x="6786578" y="3643314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Minus 38"/>
          <p:cNvSpPr/>
          <p:nvPr/>
        </p:nvSpPr>
        <p:spPr>
          <a:xfrm rot="5400000">
            <a:off x="1893075" y="3893347"/>
            <a:ext cx="4286280" cy="107157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Wybuch  2 37"/>
          <p:cNvSpPr/>
          <p:nvPr/>
        </p:nvSpPr>
        <p:spPr>
          <a:xfrm>
            <a:off x="3286116" y="3000372"/>
            <a:ext cx="1571636" cy="135732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</a:t>
            </a:r>
            <a:r>
              <a:rPr lang="pl-PL" sz="800" dirty="0" smtClean="0"/>
              <a:t>55</a:t>
            </a:r>
            <a:endParaRPr lang="pl-PL" sz="800" dirty="0"/>
          </a:p>
        </p:txBody>
      </p:sp>
      <p:sp>
        <p:nvSpPr>
          <p:cNvPr id="52" name="Elipsa 51"/>
          <p:cNvSpPr/>
          <p:nvPr/>
        </p:nvSpPr>
        <p:spPr>
          <a:xfrm>
            <a:off x="5357818" y="3000372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</a:t>
            </a:r>
            <a:endParaRPr lang="pl-PL" dirty="0"/>
          </a:p>
        </p:txBody>
      </p:sp>
      <p:sp>
        <p:nvSpPr>
          <p:cNvPr id="53" name="Elipsa 52"/>
          <p:cNvSpPr/>
          <p:nvPr/>
        </p:nvSpPr>
        <p:spPr>
          <a:xfrm>
            <a:off x="6429388" y="3000372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</a:t>
            </a:r>
            <a:endParaRPr lang="pl-PL" dirty="0"/>
          </a:p>
        </p:txBody>
      </p:sp>
      <p:cxnSp>
        <p:nvCxnSpPr>
          <p:cNvPr id="54" name="Łącznik prosty 53"/>
          <p:cNvCxnSpPr/>
          <p:nvPr/>
        </p:nvCxnSpPr>
        <p:spPr>
          <a:xfrm>
            <a:off x="6000760" y="328612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/>
          <p:nvPr/>
        </p:nvCxnSpPr>
        <p:spPr>
          <a:xfrm>
            <a:off x="4500562" y="3286124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/>
          <p:cNvCxnSpPr/>
          <p:nvPr/>
        </p:nvCxnSpPr>
        <p:spPr>
          <a:xfrm rot="5400000">
            <a:off x="6537339" y="382111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upa 51"/>
          <p:cNvGrpSpPr/>
          <p:nvPr/>
        </p:nvGrpSpPr>
        <p:grpSpPr>
          <a:xfrm>
            <a:off x="5500694" y="4071942"/>
            <a:ext cx="2665134" cy="2428892"/>
            <a:chOff x="6215074" y="3357562"/>
            <a:chExt cx="2665134" cy="2428892"/>
          </a:xfrm>
        </p:grpSpPr>
        <p:grpSp>
          <p:nvGrpSpPr>
            <p:cNvPr id="74" name="Grupa 34"/>
            <p:cNvGrpSpPr/>
            <p:nvPr/>
          </p:nvGrpSpPr>
          <p:grpSpPr>
            <a:xfrm>
              <a:off x="7215206" y="3357562"/>
              <a:ext cx="1665002" cy="2428892"/>
              <a:chOff x="5643570" y="3286124"/>
              <a:chExt cx="1665002" cy="2428892"/>
            </a:xfrm>
          </p:grpSpPr>
          <p:grpSp>
            <p:nvGrpSpPr>
              <p:cNvPr id="77" name="Grupa 20"/>
              <p:cNvGrpSpPr/>
              <p:nvPr/>
            </p:nvGrpSpPr>
            <p:grpSpPr>
              <a:xfrm>
                <a:off x="5643570" y="3286124"/>
                <a:ext cx="1665002" cy="500066"/>
                <a:chOff x="2643174" y="4500570"/>
                <a:chExt cx="1665002" cy="500066"/>
              </a:xfrm>
            </p:grpSpPr>
            <p:sp>
              <p:nvSpPr>
                <p:cNvPr id="85" name="Sześciokąt 84"/>
                <p:cNvSpPr/>
                <p:nvPr/>
              </p:nvSpPr>
              <p:spPr>
                <a:xfrm>
                  <a:off x="2643174" y="4500570"/>
                  <a:ext cx="571504" cy="500066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M</a:t>
                  </a:r>
                  <a:endParaRPr lang="pl-PL" dirty="0"/>
                </a:p>
              </p:txBody>
            </p:sp>
            <p:cxnSp>
              <p:nvCxnSpPr>
                <p:cNvPr id="86" name="Łącznik prosty 85"/>
                <p:cNvCxnSpPr/>
                <p:nvPr/>
              </p:nvCxnSpPr>
              <p:spPr>
                <a:xfrm>
                  <a:off x="3214678" y="4786322"/>
                  <a:ext cx="4286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pole tekstowe 86"/>
                <p:cNvSpPr txBox="1"/>
                <p:nvPr/>
              </p:nvSpPr>
              <p:spPr>
                <a:xfrm>
                  <a:off x="3714744" y="4572008"/>
                  <a:ext cx="5934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dirty="0" smtClean="0"/>
                    <a:t>UDP</a:t>
                  </a:r>
                  <a:endParaRPr lang="pl-PL" dirty="0"/>
                </a:p>
              </p:txBody>
            </p:sp>
          </p:grpSp>
          <p:grpSp>
            <p:nvGrpSpPr>
              <p:cNvPr id="78" name="Grupa 24"/>
              <p:cNvGrpSpPr/>
              <p:nvPr/>
            </p:nvGrpSpPr>
            <p:grpSpPr>
              <a:xfrm>
                <a:off x="5715008" y="4286256"/>
                <a:ext cx="357190" cy="1428760"/>
                <a:chOff x="2428860" y="4000504"/>
                <a:chExt cx="357190" cy="1428760"/>
              </a:xfrm>
            </p:grpSpPr>
            <p:sp>
              <p:nvSpPr>
                <p:cNvPr id="80" name="Prostokąt 79"/>
                <p:cNvSpPr/>
                <p:nvPr/>
              </p:nvSpPr>
              <p:spPr>
                <a:xfrm>
                  <a:off x="2428860" y="4000504"/>
                  <a:ext cx="357190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1</a:t>
                  </a:r>
                  <a:endParaRPr lang="pl-PL" dirty="0"/>
                </a:p>
              </p:txBody>
            </p:sp>
            <p:sp>
              <p:nvSpPr>
                <p:cNvPr id="81" name="Prostokąt 80"/>
                <p:cNvSpPr/>
                <p:nvPr/>
              </p:nvSpPr>
              <p:spPr>
                <a:xfrm>
                  <a:off x="2428860" y="4286256"/>
                  <a:ext cx="357190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2</a:t>
                  </a:r>
                  <a:endParaRPr lang="pl-PL" dirty="0"/>
                </a:p>
              </p:txBody>
            </p:sp>
            <p:sp>
              <p:nvSpPr>
                <p:cNvPr id="82" name="Prostokąt 81"/>
                <p:cNvSpPr/>
                <p:nvPr/>
              </p:nvSpPr>
              <p:spPr>
                <a:xfrm>
                  <a:off x="2428860" y="4572008"/>
                  <a:ext cx="357190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3</a:t>
                  </a:r>
                  <a:endParaRPr lang="pl-PL" dirty="0"/>
                </a:p>
              </p:txBody>
            </p:sp>
            <p:sp>
              <p:nvSpPr>
                <p:cNvPr id="83" name="Prostokąt 82"/>
                <p:cNvSpPr/>
                <p:nvPr/>
              </p:nvSpPr>
              <p:spPr>
                <a:xfrm>
                  <a:off x="2428860" y="4857760"/>
                  <a:ext cx="357190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A</a:t>
                  </a:r>
                  <a:endParaRPr lang="pl-PL" dirty="0"/>
                </a:p>
              </p:txBody>
            </p:sp>
            <p:sp>
              <p:nvSpPr>
                <p:cNvPr id="84" name="Prostokąt 83"/>
                <p:cNvSpPr/>
                <p:nvPr/>
              </p:nvSpPr>
              <p:spPr>
                <a:xfrm>
                  <a:off x="2428860" y="5143512"/>
                  <a:ext cx="357190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A</a:t>
                  </a:r>
                  <a:endParaRPr lang="pl-PL" dirty="0"/>
                </a:p>
              </p:txBody>
            </p:sp>
          </p:grpSp>
          <p:cxnSp>
            <p:nvCxnSpPr>
              <p:cNvPr id="79" name="Łącznik prosty 78"/>
              <p:cNvCxnSpPr/>
              <p:nvPr/>
            </p:nvCxnSpPr>
            <p:spPr>
              <a:xfrm rot="5400000">
                <a:off x="5680083" y="4035429"/>
                <a:ext cx="50006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Sześciokąt 74"/>
            <p:cNvSpPr/>
            <p:nvPr/>
          </p:nvSpPr>
          <p:spPr>
            <a:xfrm>
              <a:off x="6215074" y="3357562"/>
              <a:ext cx="571504" cy="500066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G</a:t>
              </a:r>
              <a:endParaRPr lang="pl-PL" dirty="0"/>
            </a:p>
          </p:txBody>
        </p:sp>
        <p:cxnSp>
          <p:nvCxnSpPr>
            <p:cNvPr id="76" name="Łącznik prosty 75"/>
            <p:cNvCxnSpPr/>
            <p:nvPr/>
          </p:nvCxnSpPr>
          <p:spPr>
            <a:xfrm>
              <a:off x="6786578" y="3643314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wpływające na syntezę ściany komórkowej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1"/>
          </a:xfrm>
        </p:spPr>
        <p:txBody>
          <a:bodyPr>
            <a:normAutofit fontScale="55000" lnSpcReduction="20000"/>
          </a:bodyPr>
          <a:lstStyle/>
          <a:p>
            <a:pPr lvl="1">
              <a:buNone/>
            </a:pPr>
            <a:r>
              <a:rPr lang="pl-PL" dirty="0" smtClean="0"/>
              <a:t>Powstawanie mureiny:</a:t>
            </a:r>
          </a:p>
          <a:p>
            <a:pPr lvl="1">
              <a:buFontTx/>
              <a:buChar char="-"/>
            </a:pPr>
            <a:r>
              <a:rPr lang="pl-PL" dirty="0" smtClean="0"/>
              <a:t>Następnie odczepienie </a:t>
            </a:r>
            <a:r>
              <a:rPr lang="pl-PL" dirty="0" err="1" smtClean="0"/>
              <a:t>difosforanu</a:t>
            </a:r>
            <a:r>
              <a:rPr lang="pl-PL" dirty="0" smtClean="0"/>
              <a:t> od cząsteczki za pomocą </a:t>
            </a:r>
            <a:r>
              <a:rPr lang="pl-PL" dirty="0" err="1" smtClean="0"/>
              <a:t>transglikozydazy</a:t>
            </a:r>
            <a:r>
              <a:rPr lang="pl-PL" dirty="0" smtClean="0"/>
              <a:t> – powstaje </a:t>
            </a:r>
            <a:r>
              <a:rPr lang="pl-PL" dirty="0" err="1" smtClean="0"/>
              <a:t>glikanopolimer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Oddzielenie końcowej cząsteczki D-alaniny i połączenie poszczególnych nici </a:t>
            </a:r>
            <a:r>
              <a:rPr lang="pl-PL" dirty="0" err="1" smtClean="0"/>
              <a:t>peptydoglikanów</a:t>
            </a:r>
            <a:r>
              <a:rPr lang="pl-PL" dirty="0" smtClean="0"/>
              <a:t>  - reakcja </a:t>
            </a:r>
            <a:r>
              <a:rPr lang="pl-PL" dirty="0" err="1" smtClean="0"/>
              <a:t>transpeptydacji</a:t>
            </a:r>
            <a:r>
              <a:rPr lang="pl-PL" dirty="0" smtClean="0"/>
              <a:t>, enzym </a:t>
            </a:r>
            <a:r>
              <a:rPr lang="pl-PL" dirty="0" err="1" smtClean="0"/>
              <a:t>transpeptydaza</a:t>
            </a:r>
            <a:r>
              <a:rPr lang="pl-PL" dirty="0" smtClean="0"/>
              <a:t> -&gt; powstaje </a:t>
            </a:r>
            <a:r>
              <a:rPr lang="pl-PL" dirty="0" err="1" smtClean="0"/>
              <a:t>tetrapeptyd</a:t>
            </a:r>
            <a:endParaRPr lang="pl-PL" dirty="0" smtClean="0"/>
          </a:p>
        </p:txBody>
      </p:sp>
      <p:sp>
        <p:nvSpPr>
          <p:cNvPr id="36" name="pole tekstowe 35"/>
          <p:cNvSpPr txBox="1"/>
          <p:nvPr/>
        </p:nvSpPr>
        <p:spPr>
          <a:xfrm>
            <a:off x="0" y="6211669"/>
            <a:ext cx="900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 – kwas </a:t>
            </a:r>
            <a:r>
              <a:rPr lang="pl-PL" dirty="0" err="1" smtClean="0"/>
              <a:t>N-acetylomuraminowy</a:t>
            </a:r>
            <a:r>
              <a:rPr lang="pl-PL" dirty="0" smtClean="0"/>
              <a:t>, G – </a:t>
            </a:r>
            <a:r>
              <a:rPr lang="pl-PL" dirty="0" err="1" smtClean="0"/>
              <a:t>N-acetyloglukozamina</a:t>
            </a:r>
            <a:endParaRPr lang="pl-PL" dirty="0" smtClean="0"/>
          </a:p>
          <a:p>
            <a:r>
              <a:rPr lang="pl-PL" dirty="0" smtClean="0"/>
              <a:t>UDP – fosforan </a:t>
            </a:r>
            <a:r>
              <a:rPr lang="pl-PL" dirty="0" err="1" smtClean="0"/>
              <a:t>urydynu</a:t>
            </a:r>
            <a:r>
              <a:rPr lang="pl-PL" dirty="0" smtClean="0"/>
              <a:t>, 1,2,3 – aminokwasy, A, A – </a:t>
            </a:r>
            <a:r>
              <a:rPr lang="pl-PL" dirty="0" err="1" smtClean="0"/>
              <a:t>D-alanyno-D-alanina</a:t>
            </a:r>
            <a:r>
              <a:rPr lang="pl-PL" dirty="0" smtClean="0"/>
              <a:t>, P - fosforan</a:t>
            </a:r>
            <a:endParaRPr lang="pl-PL" dirty="0"/>
          </a:p>
        </p:txBody>
      </p:sp>
      <p:grpSp>
        <p:nvGrpSpPr>
          <p:cNvPr id="98" name="Grupa 97"/>
          <p:cNvGrpSpPr/>
          <p:nvPr/>
        </p:nvGrpSpPr>
        <p:grpSpPr>
          <a:xfrm>
            <a:off x="285720" y="2714620"/>
            <a:ext cx="2808010" cy="3500462"/>
            <a:chOff x="2500298" y="2857496"/>
            <a:chExt cx="2808010" cy="3500462"/>
          </a:xfrm>
        </p:grpSpPr>
        <p:sp>
          <p:nvSpPr>
            <p:cNvPr id="52" name="Elipsa 51"/>
            <p:cNvSpPr/>
            <p:nvPr/>
          </p:nvSpPr>
          <p:spPr>
            <a:xfrm>
              <a:off x="2500298" y="2857496"/>
              <a:ext cx="642942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P</a:t>
              </a:r>
              <a:endParaRPr lang="pl-PL" dirty="0"/>
            </a:p>
          </p:txBody>
        </p:sp>
        <p:sp>
          <p:nvSpPr>
            <p:cNvPr id="53" name="Elipsa 52"/>
            <p:cNvSpPr/>
            <p:nvPr/>
          </p:nvSpPr>
          <p:spPr>
            <a:xfrm>
              <a:off x="3571868" y="2857496"/>
              <a:ext cx="642942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P</a:t>
              </a:r>
              <a:endParaRPr lang="pl-PL" dirty="0"/>
            </a:p>
          </p:txBody>
        </p:sp>
        <p:cxnSp>
          <p:nvCxnSpPr>
            <p:cNvPr id="54" name="Łącznik prosty 53"/>
            <p:cNvCxnSpPr/>
            <p:nvPr/>
          </p:nvCxnSpPr>
          <p:spPr>
            <a:xfrm>
              <a:off x="3143240" y="3143248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Łącznik prosty 55"/>
            <p:cNvCxnSpPr/>
            <p:nvPr/>
          </p:nvCxnSpPr>
          <p:spPr>
            <a:xfrm rot="5400000">
              <a:off x="3679819" y="3678239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upa 51"/>
            <p:cNvGrpSpPr/>
            <p:nvPr/>
          </p:nvGrpSpPr>
          <p:grpSpPr>
            <a:xfrm>
              <a:off x="2643174" y="3929066"/>
              <a:ext cx="2665134" cy="2428892"/>
              <a:chOff x="6215074" y="3357562"/>
              <a:chExt cx="2665134" cy="2428892"/>
            </a:xfrm>
          </p:grpSpPr>
          <p:grpSp>
            <p:nvGrpSpPr>
              <p:cNvPr id="9" name="Grupa 34"/>
              <p:cNvGrpSpPr/>
              <p:nvPr/>
            </p:nvGrpSpPr>
            <p:grpSpPr>
              <a:xfrm>
                <a:off x="7215206" y="3357562"/>
                <a:ext cx="1665002" cy="2428892"/>
                <a:chOff x="5643570" y="3286124"/>
                <a:chExt cx="1665002" cy="2428892"/>
              </a:xfrm>
            </p:grpSpPr>
            <p:grpSp>
              <p:nvGrpSpPr>
                <p:cNvPr id="10" name="Grupa 20"/>
                <p:cNvGrpSpPr/>
                <p:nvPr/>
              </p:nvGrpSpPr>
              <p:grpSpPr>
                <a:xfrm>
                  <a:off x="5643570" y="3286124"/>
                  <a:ext cx="1665002" cy="500066"/>
                  <a:chOff x="2643174" y="4500570"/>
                  <a:chExt cx="1665002" cy="500066"/>
                </a:xfrm>
              </p:grpSpPr>
              <p:sp>
                <p:nvSpPr>
                  <p:cNvPr id="85" name="Sześciokąt 84"/>
                  <p:cNvSpPr/>
                  <p:nvPr/>
                </p:nvSpPr>
                <p:spPr>
                  <a:xfrm>
                    <a:off x="2643174" y="4500570"/>
                    <a:ext cx="571504" cy="500066"/>
                  </a:xfrm>
                  <a:prstGeom prst="hexagon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M</a:t>
                    </a:r>
                    <a:endParaRPr lang="pl-PL" dirty="0"/>
                  </a:p>
                </p:txBody>
              </p:sp>
              <p:cxnSp>
                <p:nvCxnSpPr>
                  <p:cNvPr id="86" name="Łącznik prosty 85"/>
                  <p:cNvCxnSpPr/>
                  <p:nvPr/>
                </p:nvCxnSpPr>
                <p:spPr>
                  <a:xfrm>
                    <a:off x="3214678" y="4786322"/>
                    <a:ext cx="428628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pole tekstowe 86"/>
                  <p:cNvSpPr txBox="1"/>
                  <p:nvPr/>
                </p:nvSpPr>
                <p:spPr>
                  <a:xfrm>
                    <a:off x="3714744" y="4572008"/>
                    <a:ext cx="59343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pl-PL" dirty="0" smtClean="0"/>
                      <a:t>UDP</a:t>
                    </a:r>
                    <a:endParaRPr lang="pl-PL" dirty="0"/>
                  </a:p>
                </p:txBody>
              </p:sp>
            </p:grpSp>
            <p:grpSp>
              <p:nvGrpSpPr>
                <p:cNvPr id="11" name="Grupa 24"/>
                <p:cNvGrpSpPr/>
                <p:nvPr/>
              </p:nvGrpSpPr>
              <p:grpSpPr>
                <a:xfrm>
                  <a:off x="5715008" y="4286256"/>
                  <a:ext cx="357190" cy="1428760"/>
                  <a:chOff x="2428860" y="4000504"/>
                  <a:chExt cx="357190" cy="1428760"/>
                </a:xfrm>
              </p:grpSpPr>
              <p:sp>
                <p:nvSpPr>
                  <p:cNvPr id="80" name="Prostokąt 79"/>
                  <p:cNvSpPr/>
                  <p:nvPr/>
                </p:nvSpPr>
                <p:spPr>
                  <a:xfrm>
                    <a:off x="2428860" y="4000504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1</a:t>
                    </a:r>
                    <a:endParaRPr lang="pl-PL" dirty="0"/>
                  </a:p>
                </p:txBody>
              </p:sp>
              <p:sp>
                <p:nvSpPr>
                  <p:cNvPr id="81" name="Prostokąt 80"/>
                  <p:cNvSpPr/>
                  <p:nvPr/>
                </p:nvSpPr>
                <p:spPr>
                  <a:xfrm>
                    <a:off x="2428860" y="4286256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2</a:t>
                    </a:r>
                    <a:endParaRPr lang="pl-PL" dirty="0"/>
                  </a:p>
                </p:txBody>
              </p:sp>
              <p:sp>
                <p:nvSpPr>
                  <p:cNvPr id="82" name="Prostokąt 81"/>
                  <p:cNvSpPr/>
                  <p:nvPr/>
                </p:nvSpPr>
                <p:spPr>
                  <a:xfrm>
                    <a:off x="2428860" y="4572008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3</a:t>
                    </a:r>
                    <a:endParaRPr lang="pl-PL" dirty="0"/>
                  </a:p>
                </p:txBody>
              </p:sp>
              <p:sp>
                <p:nvSpPr>
                  <p:cNvPr id="83" name="Prostokąt 82"/>
                  <p:cNvSpPr/>
                  <p:nvPr/>
                </p:nvSpPr>
                <p:spPr>
                  <a:xfrm>
                    <a:off x="2428860" y="4857760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A</a:t>
                    </a:r>
                    <a:endParaRPr lang="pl-PL" dirty="0"/>
                  </a:p>
                </p:txBody>
              </p:sp>
              <p:sp>
                <p:nvSpPr>
                  <p:cNvPr id="84" name="Prostokąt 83"/>
                  <p:cNvSpPr/>
                  <p:nvPr/>
                </p:nvSpPr>
                <p:spPr>
                  <a:xfrm>
                    <a:off x="2428860" y="5143512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A</a:t>
                    </a:r>
                    <a:endParaRPr lang="pl-PL" dirty="0"/>
                  </a:p>
                </p:txBody>
              </p:sp>
            </p:grpSp>
            <p:cxnSp>
              <p:nvCxnSpPr>
                <p:cNvPr id="79" name="Łącznik prosty 78"/>
                <p:cNvCxnSpPr/>
                <p:nvPr/>
              </p:nvCxnSpPr>
              <p:spPr>
                <a:xfrm rot="5400000">
                  <a:off x="5680083" y="4035429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Sześciokąt 74"/>
              <p:cNvSpPr/>
              <p:nvPr/>
            </p:nvSpPr>
            <p:spPr>
              <a:xfrm>
                <a:off x="6215074" y="3357562"/>
                <a:ext cx="571504" cy="500066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G</a:t>
                </a:r>
                <a:endParaRPr lang="pl-PL" dirty="0"/>
              </a:p>
            </p:txBody>
          </p:sp>
          <p:cxnSp>
            <p:nvCxnSpPr>
              <p:cNvPr id="76" name="Łącznik prosty 75"/>
              <p:cNvCxnSpPr/>
              <p:nvPr/>
            </p:nvCxnSpPr>
            <p:spPr>
              <a:xfrm>
                <a:off x="6786578" y="3643314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8" name="Strzałka w prawo 57"/>
          <p:cNvSpPr/>
          <p:nvPr/>
        </p:nvSpPr>
        <p:spPr>
          <a:xfrm>
            <a:off x="2071670" y="5500702"/>
            <a:ext cx="207170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Transpeptydaza</a:t>
            </a:r>
            <a:endParaRPr lang="pl-PL" dirty="0"/>
          </a:p>
        </p:txBody>
      </p:sp>
      <p:sp>
        <p:nvSpPr>
          <p:cNvPr id="59" name="Strzałka w prawo 58"/>
          <p:cNvSpPr/>
          <p:nvPr/>
        </p:nvSpPr>
        <p:spPr>
          <a:xfrm>
            <a:off x="2143108" y="3643314"/>
            <a:ext cx="207170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Transglikolaza</a:t>
            </a:r>
            <a:endParaRPr lang="pl-PL" dirty="0"/>
          </a:p>
        </p:txBody>
      </p:sp>
      <p:grpSp>
        <p:nvGrpSpPr>
          <p:cNvPr id="100" name="Grupa 99"/>
          <p:cNvGrpSpPr/>
          <p:nvPr/>
        </p:nvGrpSpPr>
        <p:grpSpPr>
          <a:xfrm>
            <a:off x="7715272" y="3857628"/>
            <a:ext cx="3429024" cy="2143140"/>
            <a:chOff x="4357686" y="3643314"/>
            <a:chExt cx="3429024" cy="2143140"/>
          </a:xfrm>
        </p:grpSpPr>
        <p:grpSp>
          <p:nvGrpSpPr>
            <p:cNvPr id="77" name="Grupa 76"/>
            <p:cNvGrpSpPr/>
            <p:nvPr/>
          </p:nvGrpSpPr>
          <p:grpSpPr>
            <a:xfrm>
              <a:off x="5643570" y="3643314"/>
              <a:ext cx="2143140" cy="1000132"/>
              <a:chOff x="5643570" y="3357562"/>
              <a:chExt cx="2143140" cy="1000132"/>
            </a:xfrm>
          </p:grpSpPr>
          <p:grpSp>
            <p:nvGrpSpPr>
              <p:cNvPr id="61" name="Grupa 34"/>
              <p:cNvGrpSpPr/>
              <p:nvPr/>
            </p:nvGrpSpPr>
            <p:grpSpPr>
              <a:xfrm>
                <a:off x="5643570" y="3357562"/>
                <a:ext cx="2143140" cy="1000132"/>
                <a:chOff x="4071934" y="3286124"/>
                <a:chExt cx="2143140" cy="1000132"/>
              </a:xfrm>
            </p:grpSpPr>
            <p:sp>
              <p:nvSpPr>
                <p:cNvPr id="72" name="Sześciokąt 71"/>
                <p:cNvSpPr/>
                <p:nvPr/>
              </p:nvSpPr>
              <p:spPr>
                <a:xfrm>
                  <a:off x="5643570" y="3286124"/>
                  <a:ext cx="571504" cy="500066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M</a:t>
                  </a:r>
                  <a:endParaRPr lang="pl-PL" dirty="0"/>
                </a:p>
              </p:txBody>
            </p:sp>
            <p:cxnSp>
              <p:nvCxnSpPr>
                <p:cNvPr id="66" name="Łącznik prosty 65"/>
                <p:cNvCxnSpPr/>
                <p:nvPr/>
              </p:nvCxnSpPr>
              <p:spPr>
                <a:xfrm rot="5400000">
                  <a:off x="3822695" y="4035429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Sześciokąt 61"/>
              <p:cNvSpPr/>
              <p:nvPr/>
            </p:nvSpPr>
            <p:spPr>
              <a:xfrm>
                <a:off x="6215074" y="3357562"/>
                <a:ext cx="571504" cy="500066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G</a:t>
                </a:r>
                <a:endParaRPr lang="pl-PL" dirty="0"/>
              </a:p>
            </p:txBody>
          </p:sp>
          <p:cxnSp>
            <p:nvCxnSpPr>
              <p:cNvPr id="63" name="Łącznik prosty 62"/>
              <p:cNvCxnSpPr/>
              <p:nvPr/>
            </p:nvCxnSpPr>
            <p:spPr>
              <a:xfrm>
                <a:off x="6786578" y="3643314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upa 77"/>
            <p:cNvGrpSpPr/>
            <p:nvPr/>
          </p:nvGrpSpPr>
          <p:grpSpPr>
            <a:xfrm>
              <a:off x="4357686" y="3643314"/>
              <a:ext cx="1571636" cy="2143140"/>
              <a:chOff x="6215074" y="3357562"/>
              <a:chExt cx="1571636" cy="2143140"/>
            </a:xfrm>
          </p:grpSpPr>
          <p:grpSp>
            <p:nvGrpSpPr>
              <p:cNvPr id="88" name="Grupa 34"/>
              <p:cNvGrpSpPr/>
              <p:nvPr/>
            </p:nvGrpSpPr>
            <p:grpSpPr>
              <a:xfrm>
                <a:off x="7215206" y="3357562"/>
                <a:ext cx="571504" cy="2143140"/>
                <a:chOff x="5643570" y="3286124"/>
                <a:chExt cx="571504" cy="2143140"/>
              </a:xfrm>
            </p:grpSpPr>
            <p:sp>
              <p:nvSpPr>
                <p:cNvPr id="91" name="Sześciokąt 90"/>
                <p:cNvSpPr/>
                <p:nvPr/>
              </p:nvSpPr>
              <p:spPr>
                <a:xfrm>
                  <a:off x="5643570" y="3286124"/>
                  <a:ext cx="571504" cy="500066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M</a:t>
                  </a:r>
                  <a:endParaRPr lang="pl-PL" dirty="0"/>
                </a:p>
              </p:txBody>
            </p:sp>
            <p:grpSp>
              <p:nvGrpSpPr>
                <p:cNvPr id="92" name="Grupa 24"/>
                <p:cNvGrpSpPr/>
                <p:nvPr/>
              </p:nvGrpSpPr>
              <p:grpSpPr>
                <a:xfrm>
                  <a:off x="5715008" y="4286256"/>
                  <a:ext cx="357190" cy="1143008"/>
                  <a:chOff x="2428860" y="4000504"/>
                  <a:chExt cx="357190" cy="1143008"/>
                </a:xfrm>
              </p:grpSpPr>
              <p:sp>
                <p:nvSpPr>
                  <p:cNvPr id="94" name="Prostokąt 93"/>
                  <p:cNvSpPr/>
                  <p:nvPr/>
                </p:nvSpPr>
                <p:spPr>
                  <a:xfrm>
                    <a:off x="2428860" y="4000504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1</a:t>
                    </a:r>
                    <a:endParaRPr lang="pl-PL" dirty="0"/>
                  </a:p>
                </p:txBody>
              </p:sp>
              <p:sp>
                <p:nvSpPr>
                  <p:cNvPr id="95" name="Prostokąt 94"/>
                  <p:cNvSpPr/>
                  <p:nvPr/>
                </p:nvSpPr>
                <p:spPr>
                  <a:xfrm>
                    <a:off x="2428860" y="4286256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2</a:t>
                    </a:r>
                    <a:endParaRPr lang="pl-PL" dirty="0"/>
                  </a:p>
                </p:txBody>
              </p:sp>
              <p:sp>
                <p:nvSpPr>
                  <p:cNvPr id="96" name="Prostokąt 95"/>
                  <p:cNvSpPr/>
                  <p:nvPr/>
                </p:nvSpPr>
                <p:spPr>
                  <a:xfrm>
                    <a:off x="2428860" y="4572008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3</a:t>
                    </a:r>
                    <a:endParaRPr lang="pl-PL" dirty="0"/>
                  </a:p>
                </p:txBody>
              </p:sp>
              <p:sp>
                <p:nvSpPr>
                  <p:cNvPr id="97" name="Prostokąt 96"/>
                  <p:cNvSpPr/>
                  <p:nvPr/>
                </p:nvSpPr>
                <p:spPr>
                  <a:xfrm>
                    <a:off x="2428860" y="4857760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A</a:t>
                    </a:r>
                    <a:endParaRPr lang="pl-PL" dirty="0"/>
                  </a:p>
                </p:txBody>
              </p:sp>
            </p:grpSp>
          </p:grpSp>
          <p:sp>
            <p:nvSpPr>
              <p:cNvPr id="89" name="Sześciokąt 88"/>
              <p:cNvSpPr/>
              <p:nvPr/>
            </p:nvSpPr>
            <p:spPr>
              <a:xfrm>
                <a:off x="6215074" y="3357562"/>
                <a:ext cx="571504" cy="500066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G</a:t>
                </a:r>
                <a:endParaRPr lang="pl-PL" dirty="0"/>
              </a:p>
            </p:txBody>
          </p:sp>
          <p:cxnSp>
            <p:nvCxnSpPr>
              <p:cNvPr id="90" name="Łącznik prosty 89"/>
              <p:cNvCxnSpPr/>
              <p:nvPr/>
            </p:nvCxnSpPr>
            <p:spPr>
              <a:xfrm>
                <a:off x="6786578" y="3643314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Łącznik prosty 98"/>
            <p:cNvCxnSpPr/>
            <p:nvPr/>
          </p:nvCxnSpPr>
          <p:spPr>
            <a:xfrm>
              <a:off x="5929322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upa 102"/>
          <p:cNvGrpSpPr/>
          <p:nvPr/>
        </p:nvGrpSpPr>
        <p:grpSpPr>
          <a:xfrm>
            <a:off x="4143372" y="3857628"/>
            <a:ext cx="3429024" cy="2143140"/>
            <a:chOff x="4357686" y="3643314"/>
            <a:chExt cx="3429024" cy="2143140"/>
          </a:xfrm>
        </p:grpSpPr>
        <p:grpSp>
          <p:nvGrpSpPr>
            <p:cNvPr id="104" name="Grupa 76"/>
            <p:cNvGrpSpPr/>
            <p:nvPr/>
          </p:nvGrpSpPr>
          <p:grpSpPr>
            <a:xfrm>
              <a:off x="5643570" y="3643314"/>
              <a:ext cx="2143140" cy="1000132"/>
              <a:chOff x="5643570" y="3357562"/>
              <a:chExt cx="2143140" cy="1000132"/>
            </a:xfrm>
          </p:grpSpPr>
          <p:grpSp>
            <p:nvGrpSpPr>
              <p:cNvPr id="116" name="Grupa 34"/>
              <p:cNvGrpSpPr/>
              <p:nvPr/>
            </p:nvGrpSpPr>
            <p:grpSpPr>
              <a:xfrm>
                <a:off x="5643570" y="3357562"/>
                <a:ext cx="2143140" cy="1000132"/>
                <a:chOff x="4071934" y="3286124"/>
                <a:chExt cx="2143140" cy="1000132"/>
              </a:xfrm>
            </p:grpSpPr>
            <p:sp>
              <p:nvSpPr>
                <p:cNvPr id="119" name="Sześciokąt 118"/>
                <p:cNvSpPr/>
                <p:nvPr/>
              </p:nvSpPr>
              <p:spPr>
                <a:xfrm>
                  <a:off x="5643570" y="3286124"/>
                  <a:ext cx="571504" cy="500066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M</a:t>
                  </a:r>
                  <a:endParaRPr lang="pl-PL" dirty="0"/>
                </a:p>
              </p:txBody>
            </p:sp>
            <p:cxnSp>
              <p:nvCxnSpPr>
                <p:cNvPr id="120" name="Łącznik prosty 119"/>
                <p:cNvCxnSpPr/>
                <p:nvPr/>
              </p:nvCxnSpPr>
              <p:spPr>
                <a:xfrm rot="5400000">
                  <a:off x="3822695" y="4035429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7" name="Sześciokąt 116"/>
              <p:cNvSpPr/>
              <p:nvPr/>
            </p:nvSpPr>
            <p:spPr>
              <a:xfrm>
                <a:off x="6215074" y="3357562"/>
                <a:ext cx="571504" cy="500066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G</a:t>
                </a:r>
                <a:endParaRPr lang="pl-PL" dirty="0"/>
              </a:p>
            </p:txBody>
          </p:sp>
          <p:cxnSp>
            <p:nvCxnSpPr>
              <p:cNvPr id="118" name="Łącznik prosty 117"/>
              <p:cNvCxnSpPr/>
              <p:nvPr/>
            </p:nvCxnSpPr>
            <p:spPr>
              <a:xfrm>
                <a:off x="6786578" y="3643314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upa 77"/>
            <p:cNvGrpSpPr/>
            <p:nvPr/>
          </p:nvGrpSpPr>
          <p:grpSpPr>
            <a:xfrm>
              <a:off x="4357686" y="3643314"/>
              <a:ext cx="1571636" cy="2143140"/>
              <a:chOff x="6215074" y="3357562"/>
              <a:chExt cx="1571636" cy="2143140"/>
            </a:xfrm>
          </p:grpSpPr>
          <p:grpSp>
            <p:nvGrpSpPr>
              <p:cNvPr id="107" name="Grupa 34"/>
              <p:cNvGrpSpPr/>
              <p:nvPr/>
            </p:nvGrpSpPr>
            <p:grpSpPr>
              <a:xfrm>
                <a:off x="7215206" y="3357562"/>
                <a:ext cx="571504" cy="2143140"/>
                <a:chOff x="5643570" y="3286124"/>
                <a:chExt cx="571504" cy="2143140"/>
              </a:xfrm>
            </p:grpSpPr>
            <p:sp>
              <p:nvSpPr>
                <p:cNvPr id="110" name="Sześciokąt 109"/>
                <p:cNvSpPr/>
                <p:nvPr/>
              </p:nvSpPr>
              <p:spPr>
                <a:xfrm>
                  <a:off x="5643570" y="3286124"/>
                  <a:ext cx="571504" cy="500066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M</a:t>
                  </a:r>
                  <a:endParaRPr lang="pl-PL" dirty="0"/>
                </a:p>
              </p:txBody>
            </p:sp>
            <p:grpSp>
              <p:nvGrpSpPr>
                <p:cNvPr id="111" name="Grupa 24"/>
                <p:cNvGrpSpPr/>
                <p:nvPr/>
              </p:nvGrpSpPr>
              <p:grpSpPr>
                <a:xfrm>
                  <a:off x="5715008" y="4286256"/>
                  <a:ext cx="357190" cy="1143008"/>
                  <a:chOff x="2428860" y="4000504"/>
                  <a:chExt cx="357190" cy="1143008"/>
                </a:xfrm>
              </p:grpSpPr>
              <p:sp>
                <p:nvSpPr>
                  <p:cNvPr id="112" name="Prostokąt 111"/>
                  <p:cNvSpPr/>
                  <p:nvPr/>
                </p:nvSpPr>
                <p:spPr>
                  <a:xfrm>
                    <a:off x="2428860" y="4000504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1</a:t>
                    </a:r>
                    <a:endParaRPr lang="pl-PL" dirty="0"/>
                  </a:p>
                </p:txBody>
              </p:sp>
              <p:sp>
                <p:nvSpPr>
                  <p:cNvPr id="113" name="Prostokąt 112"/>
                  <p:cNvSpPr/>
                  <p:nvPr/>
                </p:nvSpPr>
                <p:spPr>
                  <a:xfrm>
                    <a:off x="2428860" y="4286256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2</a:t>
                    </a:r>
                    <a:endParaRPr lang="pl-PL" dirty="0"/>
                  </a:p>
                </p:txBody>
              </p:sp>
              <p:sp>
                <p:nvSpPr>
                  <p:cNvPr id="114" name="Prostokąt 113"/>
                  <p:cNvSpPr/>
                  <p:nvPr/>
                </p:nvSpPr>
                <p:spPr>
                  <a:xfrm>
                    <a:off x="2428860" y="4572008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3</a:t>
                    </a:r>
                    <a:endParaRPr lang="pl-PL" dirty="0"/>
                  </a:p>
                </p:txBody>
              </p:sp>
              <p:sp>
                <p:nvSpPr>
                  <p:cNvPr id="115" name="Prostokąt 114"/>
                  <p:cNvSpPr/>
                  <p:nvPr/>
                </p:nvSpPr>
                <p:spPr>
                  <a:xfrm>
                    <a:off x="2428860" y="4857760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A</a:t>
                    </a:r>
                    <a:endParaRPr lang="pl-PL" dirty="0"/>
                  </a:p>
                </p:txBody>
              </p:sp>
            </p:grpSp>
          </p:grpSp>
          <p:sp>
            <p:nvSpPr>
              <p:cNvPr id="108" name="Sześciokąt 107"/>
              <p:cNvSpPr/>
              <p:nvPr/>
            </p:nvSpPr>
            <p:spPr>
              <a:xfrm>
                <a:off x="6215074" y="3357562"/>
                <a:ext cx="571504" cy="500066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G</a:t>
                </a:r>
                <a:endParaRPr lang="pl-PL" dirty="0"/>
              </a:p>
            </p:txBody>
          </p:sp>
          <p:cxnSp>
            <p:nvCxnSpPr>
              <p:cNvPr id="109" name="Łącznik prosty 108"/>
              <p:cNvCxnSpPr/>
              <p:nvPr/>
            </p:nvCxnSpPr>
            <p:spPr>
              <a:xfrm>
                <a:off x="6786578" y="3643314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6" name="Łącznik prosty 105"/>
            <p:cNvCxnSpPr/>
            <p:nvPr/>
          </p:nvCxnSpPr>
          <p:spPr>
            <a:xfrm>
              <a:off x="5929322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3" name="Łącznik prosty 122"/>
          <p:cNvCxnSpPr>
            <a:stCxn id="114" idx="3"/>
            <a:endCxn id="97" idx="1"/>
          </p:cNvCxnSpPr>
          <p:nvPr/>
        </p:nvCxnSpPr>
        <p:spPr>
          <a:xfrm>
            <a:off x="5572132" y="5572140"/>
            <a:ext cx="321471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Łącznik prosty 124"/>
          <p:cNvCxnSpPr>
            <a:stCxn id="115" idx="1"/>
          </p:cNvCxnSpPr>
          <p:nvPr/>
        </p:nvCxnSpPr>
        <p:spPr>
          <a:xfrm rot="10800000">
            <a:off x="4214810" y="5572140"/>
            <a:ext cx="100013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Czym są leki przeciwdrobnoustrojowe?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Wyróżniamy leki:</a:t>
            </a:r>
          </a:p>
          <a:p>
            <a:pPr lvl="1">
              <a:buFontTx/>
              <a:buChar char="-"/>
            </a:pPr>
            <a:r>
              <a:rPr lang="pl-PL" dirty="0" smtClean="0"/>
              <a:t>Przeciwbakteryjne </a:t>
            </a:r>
          </a:p>
          <a:p>
            <a:pPr lvl="1">
              <a:buFontTx/>
              <a:buChar char="-"/>
            </a:pPr>
            <a:r>
              <a:rPr lang="pl-PL" dirty="0" smtClean="0"/>
              <a:t>Przeciwwirusowe</a:t>
            </a:r>
          </a:p>
          <a:p>
            <a:pPr lvl="1">
              <a:buFontTx/>
              <a:buChar char="-"/>
            </a:pPr>
            <a:r>
              <a:rPr lang="pl-PL" dirty="0" err="1" smtClean="0"/>
              <a:t>Przeciwgrzybicze</a:t>
            </a:r>
            <a:endParaRPr lang="pl-PL" dirty="0" smtClean="0"/>
          </a:p>
          <a:p>
            <a:pPr lvl="1"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Sposób działania:</a:t>
            </a:r>
          </a:p>
          <a:p>
            <a:pPr lvl="1">
              <a:buFontTx/>
              <a:buChar char="-"/>
            </a:pPr>
            <a:r>
              <a:rPr lang="pl-PL" dirty="0" smtClean="0"/>
              <a:t>Hamowanie syntezy ściany komórkowej</a:t>
            </a:r>
          </a:p>
          <a:p>
            <a:pPr lvl="1">
              <a:buFontTx/>
              <a:buChar char="-"/>
            </a:pPr>
            <a:r>
              <a:rPr lang="pl-PL" dirty="0" smtClean="0"/>
              <a:t>Upośledzenie przepuszczalności błony cytoplazmatycznej</a:t>
            </a:r>
          </a:p>
          <a:p>
            <a:pPr lvl="1">
              <a:buFontTx/>
              <a:buChar char="-"/>
            </a:pPr>
            <a:r>
              <a:rPr lang="pl-PL" dirty="0" smtClean="0"/>
              <a:t>Blokowanie syntezy białek</a:t>
            </a:r>
          </a:p>
          <a:p>
            <a:pPr lvl="1">
              <a:buFontTx/>
              <a:buChar char="-"/>
            </a:pPr>
            <a:r>
              <a:rPr lang="pl-PL" dirty="0" smtClean="0"/>
              <a:t>Hamowanie syntezy kwasów nukleinowych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wpływające na syntezę ściany komórkowej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1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pl-PL" dirty="0" smtClean="0"/>
              <a:t>Mureina:</a:t>
            </a:r>
          </a:p>
        </p:txBody>
      </p:sp>
      <p:sp>
        <p:nvSpPr>
          <p:cNvPr id="36" name="pole tekstowe 35"/>
          <p:cNvSpPr txBox="1"/>
          <p:nvPr/>
        </p:nvSpPr>
        <p:spPr>
          <a:xfrm>
            <a:off x="0" y="6211669"/>
            <a:ext cx="900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 – kwas </a:t>
            </a:r>
            <a:r>
              <a:rPr lang="pl-PL" dirty="0" err="1" smtClean="0"/>
              <a:t>N-acetylomuraminowy</a:t>
            </a:r>
            <a:r>
              <a:rPr lang="pl-PL" dirty="0" smtClean="0"/>
              <a:t>, G – </a:t>
            </a:r>
            <a:r>
              <a:rPr lang="pl-PL" dirty="0" err="1" smtClean="0"/>
              <a:t>N-acetyloglukozamina</a:t>
            </a:r>
            <a:endParaRPr lang="pl-PL" dirty="0" smtClean="0"/>
          </a:p>
          <a:p>
            <a:r>
              <a:rPr lang="pl-PL" dirty="0" smtClean="0"/>
              <a:t>UDP – fosforan </a:t>
            </a:r>
            <a:r>
              <a:rPr lang="pl-PL" dirty="0" err="1" smtClean="0"/>
              <a:t>urydynu</a:t>
            </a:r>
            <a:r>
              <a:rPr lang="pl-PL" dirty="0" smtClean="0"/>
              <a:t>, 1,2,3 – aminokwasy, A, A – </a:t>
            </a:r>
            <a:r>
              <a:rPr lang="pl-PL" dirty="0" err="1" smtClean="0"/>
              <a:t>D-alanyno-D-alanina</a:t>
            </a:r>
            <a:r>
              <a:rPr lang="pl-PL" dirty="0" smtClean="0"/>
              <a:t>, P - fosforan</a:t>
            </a:r>
            <a:endParaRPr lang="pl-PL" dirty="0"/>
          </a:p>
        </p:txBody>
      </p:sp>
      <p:grpSp>
        <p:nvGrpSpPr>
          <p:cNvPr id="9" name="Grupa 99"/>
          <p:cNvGrpSpPr/>
          <p:nvPr/>
        </p:nvGrpSpPr>
        <p:grpSpPr>
          <a:xfrm>
            <a:off x="3000364" y="2928934"/>
            <a:ext cx="2786082" cy="1428760"/>
            <a:chOff x="4357686" y="3643314"/>
            <a:chExt cx="3429024" cy="2143140"/>
          </a:xfrm>
        </p:grpSpPr>
        <p:grpSp>
          <p:nvGrpSpPr>
            <p:cNvPr id="10" name="Grupa 76"/>
            <p:cNvGrpSpPr/>
            <p:nvPr/>
          </p:nvGrpSpPr>
          <p:grpSpPr>
            <a:xfrm>
              <a:off x="5643570" y="3643314"/>
              <a:ext cx="2143140" cy="1000132"/>
              <a:chOff x="5643570" y="3357562"/>
              <a:chExt cx="2143140" cy="1000132"/>
            </a:xfrm>
          </p:grpSpPr>
          <p:grpSp>
            <p:nvGrpSpPr>
              <p:cNvPr id="11" name="Grupa 34"/>
              <p:cNvGrpSpPr/>
              <p:nvPr/>
            </p:nvGrpSpPr>
            <p:grpSpPr>
              <a:xfrm>
                <a:off x="5643570" y="3357562"/>
                <a:ext cx="2143140" cy="1000132"/>
                <a:chOff x="4071934" y="3286124"/>
                <a:chExt cx="2143140" cy="1000132"/>
              </a:xfrm>
            </p:grpSpPr>
            <p:sp>
              <p:nvSpPr>
                <p:cNvPr id="72" name="Sześciokąt 71"/>
                <p:cNvSpPr/>
                <p:nvPr/>
              </p:nvSpPr>
              <p:spPr>
                <a:xfrm>
                  <a:off x="5643570" y="3286124"/>
                  <a:ext cx="571504" cy="500066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M</a:t>
                  </a:r>
                  <a:endParaRPr lang="pl-PL" dirty="0"/>
                </a:p>
              </p:txBody>
            </p:sp>
            <p:cxnSp>
              <p:nvCxnSpPr>
                <p:cNvPr id="66" name="Łącznik prosty 65"/>
                <p:cNvCxnSpPr/>
                <p:nvPr/>
              </p:nvCxnSpPr>
              <p:spPr>
                <a:xfrm rot="5400000">
                  <a:off x="3822695" y="4035429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Sześciokąt 61"/>
              <p:cNvSpPr/>
              <p:nvPr/>
            </p:nvSpPr>
            <p:spPr>
              <a:xfrm>
                <a:off x="6215074" y="3357562"/>
                <a:ext cx="571504" cy="500066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G</a:t>
                </a:r>
                <a:endParaRPr lang="pl-PL" dirty="0"/>
              </a:p>
            </p:txBody>
          </p:sp>
          <p:cxnSp>
            <p:nvCxnSpPr>
              <p:cNvPr id="63" name="Łącznik prosty 62"/>
              <p:cNvCxnSpPr/>
              <p:nvPr/>
            </p:nvCxnSpPr>
            <p:spPr>
              <a:xfrm>
                <a:off x="6786578" y="3643314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upa 77"/>
            <p:cNvGrpSpPr/>
            <p:nvPr/>
          </p:nvGrpSpPr>
          <p:grpSpPr>
            <a:xfrm>
              <a:off x="4357686" y="3643314"/>
              <a:ext cx="1571636" cy="2143140"/>
              <a:chOff x="6215074" y="3357562"/>
              <a:chExt cx="1571636" cy="2143140"/>
            </a:xfrm>
          </p:grpSpPr>
          <p:grpSp>
            <p:nvGrpSpPr>
              <p:cNvPr id="13" name="Grupa 34"/>
              <p:cNvGrpSpPr/>
              <p:nvPr/>
            </p:nvGrpSpPr>
            <p:grpSpPr>
              <a:xfrm>
                <a:off x="7215206" y="3357562"/>
                <a:ext cx="571504" cy="2143140"/>
                <a:chOff x="5643570" y="3286124"/>
                <a:chExt cx="571504" cy="2143140"/>
              </a:xfrm>
            </p:grpSpPr>
            <p:sp>
              <p:nvSpPr>
                <p:cNvPr id="91" name="Sześciokąt 90"/>
                <p:cNvSpPr/>
                <p:nvPr/>
              </p:nvSpPr>
              <p:spPr>
                <a:xfrm>
                  <a:off x="5643570" y="3286124"/>
                  <a:ext cx="571504" cy="500066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M</a:t>
                  </a:r>
                  <a:endParaRPr lang="pl-PL" dirty="0"/>
                </a:p>
              </p:txBody>
            </p:sp>
            <p:grpSp>
              <p:nvGrpSpPr>
                <p:cNvPr id="14" name="Grupa 24"/>
                <p:cNvGrpSpPr/>
                <p:nvPr/>
              </p:nvGrpSpPr>
              <p:grpSpPr>
                <a:xfrm>
                  <a:off x="5715008" y="4286256"/>
                  <a:ext cx="357190" cy="1143008"/>
                  <a:chOff x="2428860" y="4000504"/>
                  <a:chExt cx="357190" cy="1143008"/>
                </a:xfrm>
              </p:grpSpPr>
              <p:sp>
                <p:nvSpPr>
                  <p:cNvPr id="94" name="Prostokąt 93"/>
                  <p:cNvSpPr/>
                  <p:nvPr/>
                </p:nvSpPr>
                <p:spPr>
                  <a:xfrm>
                    <a:off x="2428860" y="4000504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1</a:t>
                    </a:r>
                    <a:endParaRPr lang="pl-PL" dirty="0"/>
                  </a:p>
                </p:txBody>
              </p:sp>
              <p:sp>
                <p:nvSpPr>
                  <p:cNvPr id="95" name="Prostokąt 94"/>
                  <p:cNvSpPr/>
                  <p:nvPr/>
                </p:nvSpPr>
                <p:spPr>
                  <a:xfrm>
                    <a:off x="2428860" y="4286256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2</a:t>
                    </a:r>
                    <a:endParaRPr lang="pl-PL" dirty="0"/>
                  </a:p>
                </p:txBody>
              </p:sp>
              <p:sp>
                <p:nvSpPr>
                  <p:cNvPr id="96" name="Prostokąt 95"/>
                  <p:cNvSpPr/>
                  <p:nvPr/>
                </p:nvSpPr>
                <p:spPr>
                  <a:xfrm>
                    <a:off x="2428860" y="4572008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3</a:t>
                    </a:r>
                    <a:endParaRPr lang="pl-PL" dirty="0"/>
                  </a:p>
                </p:txBody>
              </p:sp>
              <p:sp>
                <p:nvSpPr>
                  <p:cNvPr id="97" name="Prostokąt 96"/>
                  <p:cNvSpPr/>
                  <p:nvPr/>
                </p:nvSpPr>
                <p:spPr>
                  <a:xfrm>
                    <a:off x="2428860" y="4857760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A</a:t>
                    </a:r>
                    <a:endParaRPr lang="pl-PL" dirty="0"/>
                  </a:p>
                </p:txBody>
              </p:sp>
            </p:grpSp>
          </p:grpSp>
          <p:sp>
            <p:nvSpPr>
              <p:cNvPr id="89" name="Sześciokąt 88"/>
              <p:cNvSpPr/>
              <p:nvPr/>
            </p:nvSpPr>
            <p:spPr>
              <a:xfrm>
                <a:off x="6215074" y="3357562"/>
                <a:ext cx="571504" cy="500066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G</a:t>
                </a:r>
                <a:endParaRPr lang="pl-PL" dirty="0"/>
              </a:p>
            </p:txBody>
          </p:sp>
          <p:cxnSp>
            <p:nvCxnSpPr>
              <p:cNvPr id="90" name="Łącznik prosty 89"/>
              <p:cNvCxnSpPr/>
              <p:nvPr/>
            </p:nvCxnSpPr>
            <p:spPr>
              <a:xfrm>
                <a:off x="6786578" y="3643314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Łącznik prosty 98"/>
            <p:cNvCxnSpPr/>
            <p:nvPr/>
          </p:nvCxnSpPr>
          <p:spPr>
            <a:xfrm>
              <a:off x="5929322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a 102"/>
          <p:cNvGrpSpPr/>
          <p:nvPr/>
        </p:nvGrpSpPr>
        <p:grpSpPr>
          <a:xfrm>
            <a:off x="142844" y="2928934"/>
            <a:ext cx="2786082" cy="1428760"/>
            <a:chOff x="4357686" y="3643314"/>
            <a:chExt cx="3429024" cy="2143140"/>
          </a:xfrm>
        </p:grpSpPr>
        <p:grpSp>
          <p:nvGrpSpPr>
            <p:cNvPr id="16" name="Grupa 76"/>
            <p:cNvGrpSpPr/>
            <p:nvPr/>
          </p:nvGrpSpPr>
          <p:grpSpPr>
            <a:xfrm>
              <a:off x="5643570" y="3643314"/>
              <a:ext cx="2143140" cy="1000132"/>
              <a:chOff x="5643570" y="3357562"/>
              <a:chExt cx="2143140" cy="1000132"/>
            </a:xfrm>
          </p:grpSpPr>
          <p:grpSp>
            <p:nvGrpSpPr>
              <p:cNvPr id="17" name="Grupa 34"/>
              <p:cNvGrpSpPr/>
              <p:nvPr/>
            </p:nvGrpSpPr>
            <p:grpSpPr>
              <a:xfrm>
                <a:off x="5643570" y="3357562"/>
                <a:ext cx="2143140" cy="1000132"/>
                <a:chOff x="4071934" y="3286124"/>
                <a:chExt cx="2143140" cy="1000132"/>
              </a:xfrm>
            </p:grpSpPr>
            <p:sp>
              <p:nvSpPr>
                <p:cNvPr id="119" name="Sześciokąt 118"/>
                <p:cNvSpPr/>
                <p:nvPr/>
              </p:nvSpPr>
              <p:spPr>
                <a:xfrm>
                  <a:off x="5643570" y="3286124"/>
                  <a:ext cx="571504" cy="500066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M</a:t>
                  </a:r>
                  <a:endParaRPr lang="pl-PL" dirty="0"/>
                </a:p>
              </p:txBody>
            </p:sp>
            <p:cxnSp>
              <p:nvCxnSpPr>
                <p:cNvPr id="120" name="Łącznik prosty 119"/>
                <p:cNvCxnSpPr/>
                <p:nvPr/>
              </p:nvCxnSpPr>
              <p:spPr>
                <a:xfrm rot="5400000">
                  <a:off x="3822695" y="4035429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7" name="Sześciokąt 116"/>
              <p:cNvSpPr/>
              <p:nvPr/>
            </p:nvSpPr>
            <p:spPr>
              <a:xfrm>
                <a:off x="6215074" y="3357562"/>
                <a:ext cx="571504" cy="500066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G</a:t>
                </a:r>
                <a:endParaRPr lang="pl-PL" dirty="0"/>
              </a:p>
            </p:txBody>
          </p:sp>
          <p:cxnSp>
            <p:nvCxnSpPr>
              <p:cNvPr id="118" name="Łącznik prosty 117"/>
              <p:cNvCxnSpPr/>
              <p:nvPr/>
            </p:nvCxnSpPr>
            <p:spPr>
              <a:xfrm>
                <a:off x="6786578" y="3643314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upa 77"/>
            <p:cNvGrpSpPr/>
            <p:nvPr/>
          </p:nvGrpSpPr>
          <p:grpSpPr>
            <a:xfrm>
              <a:off x="4357686" y="3643314"/>
              <a:ext cx="1571636" cy="2143140"/>
              <a:chOff x="6215074" y="3357562"/>
              <a:chExt cx="1571636" cy="2143140"/>
            </a:xfrm>
          </p:grpSpPr>
          <p:grpSp>
            <p:nvGrpSpPr>
              <p:cNvPr id="19" name="Grupa 34"/>
              <p:cNvGrpSpPr/>
              <p:nvPr/>
            </p:nvGrpSpPr>
            <p:grpSpPr>
              <a:xfrm>
                <a:off x="7215206" y="3357562"/>
                <a:ext cx="571504" cy="2143140"/>
                <a:chOff x="5643570" y="3286124"/>
                <a:chExt cx="571504" cy="2143140"/>
              </a:xfrm>
            </p:grpSpPr>
            <p:sp>
              <p:nvSpPr>
                <p:cNvPr id="110" name="Sześciokąt 109"/>
                <p:cNvSpPr/>
                <p:nvPr/>
              </p:nvSpPr>
              <p:spPr>
                <a:xfrm>
                  <a:off x="5643570" y="3286124"/>
                  <a:ext cx="571504" cy="500066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M</a:t>
                  </a:r>
                  <a:endParaRPr lang="pl-PL" dirty="0"/>
                </a:p>
              </p:txBody>
            </p:sp>
            <p:grpSp>
              <p:nvGrpSpPr>
                <p:cNvPr id="20" name="Grupa 24"/>
                <p:cNvGrpSpPr/>
                <p:nvPr/>
              </p:nvGrpSpPr>
              <p:grpSpPr>
                <a:xfrm>
                  <a:off x="5715008" y="4286256"/>
                  <a:ext cx="357190" cy="1143008"/>
                  <a:chOff x="2428860" y="4000504"/>
                  <a:chExt cx="357190" cy="1143008"/>
                </a:xfrm>
              </p:grpSpPr>
              <p:sp>
                <p:nvSpPr>
                  <p:cNvPr id="112" name="Prostokąt 111"/>
                  <p:cNvSpPr/>
                  <p:nvPr/>
                </p:nvSpPr>
                <p:spPr>
                  <a:xfrm>
                    <a:off x="2428860" y="4000504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1</a:t>
                    </a:r>
                    <a:endParaRPr lang="pl-PL" dirty="0"/>
                  </a:p>
                </p:txBody>
              </p:sp>
              <p:sp>
                <p:nvSpPr>
                  <p:cNvPr id="113" name="Prostokąt 112"/>
                  <p:cNvSpPr/>
                  <p:nvPr/>
                </p:nvSpPr>
                <p:spPr>
                  <a:xfrm>
                    <a:off x="2428860" y="4286256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2</a:t>
                    </a:r>
                    <a:endParaRPr lang="pl-PL" dirty="0"/>
                  </a:p>
                </p:txBody>
              </p:sp>
              <p:sp>
                <p:nvSpPr>
                  <p:cNvPr id="114" name="Prostokąt 113"/>
                  <p:cNvSpPr/>
                  <p:nvPr/>
                </p:nvSpPr>
                <p:spPr>
                  <a:xfrm>
                    <a:off x="2428860" y="4572008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3</a:t>
                    </a:r>
                    <a:endParaRPr lang="pl-PL" dirty="0"/>
                  </a:p>
                </p:txBody>
              </p:sp>
              <p:sp>
                <p:nvSpPr>
                  <p:cNvPr id="115" name="Prostokąt 114"/>
                  <p:cNvSpPr/>
                  <p:nvPr/>
                </p:nvSpPr>
                <p:spPr>
                  <a:xfrm>
                    <a:off x="2428860" y="4857760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A</a:t>
                    </a:r>
                    <a:endParaRPr lang="pl-PL" dirty="0"/>
                  </a:p>
                </p:txBody>
              </p:sp>
            </p:grpSp>
          </p:grpSp>
          <p:sp>
            <p:nvSpPr>
              <p:cNvPr id="108" name="Sześciokąt 107"/>
              <p:cNvSpPr/>
              <p:nvPr/>
            </p:nvSpPr>
            <p:spPr>
              <a:xfrm>
                <a:off x="6215074" y="3357562"/>
                <a:ext cx="571504" cy="500066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G</a:t>
                </a:r>
                <a:endParaRPr lang="pl-PL" dirty="0"/>
              </a:p>
            </p:txBody>
          </p:sp>
          <p:cxnSp>
            <p:nvCxnSpPr>
              <p:cNvPr id="109" name="Łącznik prosty 108"/>
              <p:cNvCxnSpPr/>
              <p:nvPr/>
            </p:nvCxnSpPr>
            <p:spPr>
              <a:xfrm>
                <a:off x="6786578" y="3643314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6" name="Łącznik prosty 105"/>
            <p:cNvCxnSpPr/>
            <p:nvPr/>
          </p:nvCxnSpPr>
          <p:spPr>
            <a:xfrm>
              <a:off x="5929322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3" name="Łącznik prosty 122"/>
          <p:cNvCxnSpPr/>
          <p:nvPr/>
        </p:nvCxnSpPr>
        <p:spPr>
          <a:xfrm>
            <a:off x="1285852" y="4071942"/>
            <a:ext cx="2611952" cy="190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upa 99"/>
          <p:cNvGrpSpPr/>
          <p:nvPr/>
        </p:nvGrpSpPr>
        <p:grpSpPr>
          <a:xfrm>
            <a:off x="5857884" y="2928934"/>
            <a:ext cx="2786082" cy="1428760"/>
            <a:chOff x="4357686" y="3643314"/>
            <a:chExt cx="3429024" cy="2143140"/>
          </a:xfrm>
        </p:grpSpPr>
        <p:grpSp>
          <p:nvGrpSpPr>
            <p:cNvPr id="69" name="Grupa 76"/>
            <p:cNvGrpSpPr/>
            <p:nvPr/>
          </p:nvGrpSpPr>
          <p:grpSpPr>
            <a:xfrm>
              <a:off x="5643570" y="3643314"/>
              <a:ext cx="2143140" cy="1000132"/>
              <a:chOff x="5643570" y="3357562"/>
              <a:chExt cx="2143140" cy="1000132"/>
            </a:xfrm>
          </p:grpSpPr>
          <p:grpSp>
            <p:nvGrpSpPr>
              <p:cNvPr id="101" name="Grupa 34"/>
              <p:cNvGrpSpPr/>
              <p:nvPr/>
            </p:nvGrpSpPr>
            <p:grpSpPr>
              <a:xfrm>
                <a:off x="5643570" y="3357562"/>
                <a:ext cx="2143140" cy="1000132"/>
                <a:chOff x="4071934" y="3286124"/>
                <a:chExt cx="2143140" cy="1000132"/>
              </a:xfrm>
            </p:grpSpPr>
            <p:sp>
              <p:nvSpPr>
                <p:cNvPr id="104" name="Sześciokąt 103"/>
                <p:cNvSpPr/>
                <p:nvPr/>
              </p:nvSpPr>
              <p:spPr>
                <a:xfrm>
                  <a:off x="5643570" y="3286124"/>
                  <a:ext cx="571504" cy="500066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M</a:t>
                  </a:r>
                  <a:endParaRPr lang="pl-PL" dirty="0"/>
                </a:p>
              </p:txBody>
            </p:sp>
            <p:cxnSp>
              <p:nvCxnSpPr>
                <p:cNvPr id="105" name="Łącznik prosty 104"/>
                <p:cNvCxnSpPr/>
                <p:nvPr/>
              </p:nvCxnSpPr>
              <p:spPr>
                <a:xfrm rot="5400000">
                  <a:off x="3822695" y="4035429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" name="Sześciokąt 101"/>
              <p:cNvSpPr/>
              <p:nvPr/>
            </p:nvSpPr>
            <p:spPr>
              <a:xfrm>
                <a:off x="6215074" y="3357562"/>
                <a:ext cx="571504" cy="500066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G</a:t>
                </a:r>
                <a:endParaRPr lang="pl-PL" dirty="0"/>
              </a:p>
            </p:txBody>
          </p:sp>
          <p:cxnSp>
            <p:nvCxnSpPr>
              <p:cNvPr id="103" name="Łącznik prosty 102"/>
              <p:cNvCxnSpPr/>
              <p:nvPr/>
            </p:nvCxnSpPr>
            <p:spPr>
              <a:xfrm>
                <a:off x="6786578" y="3643314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upa 77"/>
            <p:cNvGrpSpPr/>
            <p:nvPr/>
          </p:nvGrpSpPr>
          <p:grpSpPr>
            <a:xfrm>
              <a:off x="4357686" y="3643314"/>
              <a:ext cx="1571636" cy="2143140"/>
              <a:chOff x="6215074" y="3357562"/>
              <a:chExt cx="1571636" cy="2143140"/>
            </a:xfrm>
          </p:grpSpPr>
          <p:grpSp>
            <p:nvGrpSpPr>
              <p:cNvPr id="73" name="Grupa 34"/>
              <p:cNvGrpSpPr/>
              <p:nvPr/>
            </p:nvGrpSpPr>
            <p:grpSpPr>
              <a:xfrm>
                <a:off x="7215206" y="3357562"/>
                <a:ext cx="571504" cy="2143140"/>
                <a:chOff x="5643570" y="3286124"/>
                <a:chExt cx="571504" cy="2143140"/>
              </a:xfrm>
            </p:grpSpPr>
            <p:sp>
              <p:nvSpPr>
                <p:cNvPr id="78" name="Sześciokąt 77"/>
                <p:cNvSpPr/>
                <p:nvPr/>
              </p:nvSpPr>
              <p:spPr>
                <a:xfrm>
                  <a:off x="5643570" y="3286124"/>
                  <a:ext cx="571504" cy="500066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dirty="0" smtClean="0"/>
                    <a:t>M</a:t>
                  </a:r>
                  <a:endParaRPr lang="pl-PL" dirty="0"/>
                </a:p>
              </p:txBody>
            </p:sp>
            <p:grpSp>
              <p:nvGrpSpPr>
                <p:cNvPr id="88" name="Grupa 24"/>
                <p:cNvGrpSpPr/>
                <p:nvPr/>
              </p:nvGrpSpPr>
              <p:grpSpPr>
                <a:xfrm>
                  <a:off x="5715008" y="4286256"/>
                  <a:ext cx="357190" cy="1143008"/>
                  <a:chOff x="2428860" y="4000504"/>
                  <a:chExt cx="357190" cy="1143008"/>
                </a:xfrm>
              </p:grpSpPr>
              <p:sp>
                <p:nvSpPr>
                  <p:cNvPr id="92" name="Prostokąt 91"/>
                  <p:cNvSpPr/>
                  <p:nvPr/>
                </p:nvSpPr>
                <p:spPr>
                  <a:xfrm>
                    <a:off x="2428860" y="4000504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1</a:t>
                    </a:r>
                    <a:endParaRPr lang="pl-PL" dirty="0"/>
                  </a:p>
                </p:txBody>
              </p:sp>
              <p:sp>
                <p:nvSpPr>
                  <p:cNvPr id="93" name="Prostokąt 92"/>
                  <p:cNvSpPr/>
                  <p:nvPr/>
                </p:nvSpPr>
                <p:spPr>
                  <a:xfrm>
                    <a:off x="2428860" y="4286256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2</a:t>
                    </a:r>
                    <a:endParaRPr lang="pl-PL" dirty="0"/>
                  </a:p>
                </p:txBody>
              </p:sp>
              <p:sp>
                <p:nvSpPr>
                  <p:cNvPr id="98" name="Prostokąt 97"/>
                  <p:cNvSpPr/>
                  <p:nvPr/>
                </p:nvSpPr>
                <p:spPr>
                  <a:xfrm>
                    <a:off x="2428860" y="4572008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3</a:t>
                    </a:r>
                    <a:endParaRPr lang="pl-PL" dirty="0"/>
                  </a:p>
                </p:txBody>
              </p:sp>
              <p:sp>
                <p:nvSpPr>
                  <p:cNvPr id="100" name="Prostokąt 99"/>
                  <p:cNvSpPr/>
                  <p:nvPr/>
                </p:nvSpPr>
                <p:spPr>
                  <a:xfrm>
                    <a:off x="2428860" y="4857760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A</a:t>
                    </a:r>
                    <a:endParaRPr lang="pl-PL" dirty="0"/>
                  </a:p>
                </p:txBody>
              </p:sp>
            </p:grpSp>
          </p:grpSp>
          <p:sp>
            <p:nvSpPr>
              <p:cNvPr id="74" name="Sześciokąt 73"/>
              <p:cNvSpPr/>
              <p:nvPr/>
            </p:nvSpPr>
            <p:spPr>
              <a:xfrm>
                <a:off x="6215074" y="3357562"/>
                <a:ext cx="571504" cy="500066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G</a:t>
                </a:r>
                <a:endParaRPr lang="pl-PL" dirty="0"/>
              </a:p>
            </p:txBody>
          </p:sp>
          <p:cxnSp>
            <p:nvCxnSpPr>
              <p:cNvPr id="77" name="Łącznik prosty 76"/>
              <p:cNvCxnSpPr/>
              <p:nvPr/>
            </p:nvCxnSpPr>
            <p:spPr>
              <a:xfrm>
                <a:off x="6786578" y="3643314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Łącznik prosty 70"/>
            <p:cNvCxnSpPr/>
            <p:nvPr/>
          </p:nvCxnSpPr>
          <p:spPr>
            <a:xfrm>
              <a:off x="5929322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Łącznik prosty 106"/>
          <p:cNvCxnSpPr/>
          <p:nvPr/>
        </p:nvCxnSpPr>
        <p:spPr>
          <a:xfrm>
            <a:off x="4143372" y="4071942"/>
            <a:ext cx="2611952" cy="190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Łącznik prosty 110"/>
          <p:cNvCxnSpPr/>
          <p:nvPr/>
        </p:nvCxnSpPr>
        <p:spPr>
          <a:xfrm>
            <a:off x="7000892" y="4071942"/>
            <a:ext cx="2611952" cy="190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Łącznik prosty 115"/>
          <p:cNvCxnSpPr/>
          <p:nvPr/>
        </p:nvCxnSpPr>
        <p:spPr>
          <a:xfrm>
            <a:off x="-1571668" y="4071942"/>
            <a:ext cx="2611952" cy="190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wpływające na syntezę ściany komórkowej –</a:t>
            </a:r>
            <a:r>
              <a:rPr lang="el-GR" dirty="0" smtClean="0"/>
              <a:t>β</a:t>
            </a:r>
            <a:r>
              <a:rPr lang="pl-PL" dirty="0" smtClean="0"/>
              <a:t>-laktamy</a:t>
            </a:r>
            <a:endParaRPr lang="pl-PL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0" y="6211669"/>
            <a:ext cx="900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 – kwas </a:t>
            </a:r>
            <a:r>
              <a:rPr lang="pl-PL" dirty="0" err="1" smtClean="0"/>
              <a:t>N-acetylomuraminowy</a:t>
            </a:r>
            <a:r>
              <a:rPr lang="pl-PL" dirty="0" smtClean="0"/>
              <a:t>, G – </a:t>
            </a:r>
            <a:r>
              <a:rPr lang="pl-PL" dirty="0" err="1" smtClean="0"/>
              <a:t>N-acetyloglukozamina</a:t>
            </a:r>
            <a:endParaRPr lang="pl-PL" dirty="0" smtClean="0"/>
          </a:p>
          <a:p>
            <a:r>
              <a:rPr lang="pl-PL" dirty="0" smtClean="0"/>
              <a:t>UDP – fosforan </a:t>
            </a:r>
            <a:r>
              <a:rPr lang="pl-PL" dirty="0" err="1" smtClean="0"/>
              <a:t>urydynu</a:t>
            </a:r>
            <a:r>
              <a:rPr lang="pl-PL" dirty="0" smtClean="0"/>
              <a:t>, 1,2,3 – aminokwasy, A, A – </a:t>
            </a:r>
            <a:r>
              <a:rPr lang="pl-PL" dirty="0" err="1" smtClean="0"/>
              <a:t>D-alanyno-D-alanina</a:t>
            </a:r>
            <a:r>
              <a:rPr lang="pl-PL" dirty="0" smtClean="0"/>
              <a:t>, P - fosforan</a:t>
            </a:r>
            <a:endParaRPr lang="pl-PL" dirty="0"/>
          </a:p>
        </p:txBody>
      </p:sp>
      <p:grpSp>
        <p:nvGrpSpPr>
          <p:cNvPr id="4" name="Grupa 97"/>
          <p:cNvGrpSpPr/>
          <p:nvPr/>
        </p:nvGrpSpPr>
        <p:grpSpPr>
          <a:xfrm>
            <a:off x="2214546" y="1857364"/>
            <a:ext cx="2808010" cy="3500462"/>
            <a:chOff x="2500298" y="2857496"/>
            <a:chExt cx="2808010" cy="3500462"/>
          </a:xfrm>
        </p:grpSpPr>
        <p:sp>
          <p:nvSpPr>
            <p:cNvPr id="52" name="Elipsa 51"/>
            <p:cNvSpPr/>
            <p:nvPr/>
          </p:nvSpPr>
          <p:spPr>
            <a:xfrm>
              <a:off x="2500298" y="2857496"/>
              <a:ext cx="642942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P</a:t>
              </a:r>
              <a:endParaRPr lang="pl-PL" dirty="0"/>
            </a:p>
          </p:txBody>
        </p:sp>
        <p:sp>
          <p:nvSpPr>
            <p:cNvPr id="53" name="Elipsa 52"/>
            <p:cNvSpPr/>
            <p:nvPr/>
          </p:nvSpPr>
          <p:spPr>
            <a:xfrm>
              <a:off x="3571868" y="2857496"/>
              <a:ext cx="642942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P</a:t>
              </a:r>
              <a:endParaRPr lang="pl-PL" dirty="0"/>
            </a:p>
          </p:txBody>
        </p:sp>
        <p:cxnSp>
          <p:nvCxnSpPr>
            <p:cNvPr id="54" name="Łącznik prosty 53"/>
            <p:cNvCxnSpPr/>
            <p:nvPr/>
          </p:nvCxnSpPr>
          <p:spPr>
            <a:xfrm>
              <a:off x="3143240" y="3143248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Łącznik prosty 55"/>
            <p:cNvCxnSpPr/>
            <p:nvPr/>
          </p:nvCxnSpPr>
          <p:spPr>
            <a:xfrm rot="5400000">
              <a:off x="3679819" y="3678239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upa 51"/>
            <p:cNvGrpSpPr/>
            <p:nvPr/>
          </p:nvGrpSpPr>
          <p:grpSpPr>
            <a:xfrm>
              <a:off x="2643174" y="3929066"/>
              <a:ext cx="2665134" cy="2428892"/>
              <a:chOff x="6215074" y="3357562"/>
              <a:chExt cx="2665134" cy="2428892"/>
            </a:xfrm>
          </p:grpSpPr>
          <p:grpSp>
            <p:nvGrpSpPr>
              <p:cNvPr id="6" name="Grupa 34"/>
              <p:cNvGrpSpPr/>
              <p:nvPr/>
            </p:nvGrpSpPr>
            <p:grpSpPr>
              <a:xfrm>
                <a:off x="7215206" y="3357562"/>
                <a:ext cx="1665002" cy="2428892"/>
                <a:chOff x="5643570" y="3286124"/>
                <a:chExt cx="1665002" cy="2428892"/>
              </a:xfrm>
            </p:grpSpPr>
            <p:grpSp>
              <p:nvGrpSpPr>
                <p:cNvPr id="7" name="Grupa 20"/>
                <p:cNvGrpSpPr/>
                <p:nvPr/>
              </p:nvGrpSpPr>
              <p:grpSpPr>
                <a:xfrm>
                  <a:off x="5643570" y="3286124"/>
                  <a:ext cx="1665002" cy="500066"/>
                  <a:chOff x="2643174" y="4500570"/>
                  <a:chExt cx="1665002" cy="500066"/>
                </a:xfrm>
              </p:grpSpPr>
              <p:sp>
                <p:nvSpPr>
                  <p:cNvPr id="85" name="Sześciokąt 84"/>
                  <p:cNvSpPr/>
                  <p:nvPr/>
                </p:nvSpPr>
                <p:spPr>
                  <a:xfrm>
                    <a:off x="2643174" y="4500570"/>
                    <a:ext cx="571504" cy="500066"/>
                  </a:xfrm>
                  <a:prstGeom prst="hexagon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M</a:t>
                    </a:r>
                    <a:endParaRPr lang="pl-PL" dirty="0"/>
                  </a:p>
                </p:txBody>
              </p:sp>
              <p:cxnSp>
                <p:nvCxnSpPr>
                  <p:cNvPr id="86" name="Łącznik prosty 85"/>
                  <p:cNvCxnSpPr/>
                  <p:nvPr/>
                </p:nvCxnSpPr>
                <p:spPr>
                  <a:xfrm>
                    <a:off x="3214678" y="4786322"/>
                    <a:ext cx="428628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pole tekstowe 86"/>
                  <p:cNvSpPr txBox="1"/>
                  <p:nvPr/>
                </p:nvSpPr>
                <p:spPr>
                  <a:xfrm>
                    <a:off x="3714744" y="4572008"/>
                    <a:ext cx="59343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pl-PL" dirty="0" smtClean="0"/>
                      <a:t>UDP</a:t>
                    </a:r>
                    <a:endParaRPr lang="pl-PL" dirty="0"/>
                  </a:p>
                </p:txBody>
              </p:sp>
            </p:grpSp>
            <p:grpSp>
              <p:nvGrpSpPr>
                <p:cNvPr id="8" name="Grupa 24"/>
                <p:cNvGrpSpPr/>
                <p:nvPr/>
              </p:nvGrpSpPr>
              <p:grpSpPr>
                <a:xfrm>
                  <a:off x="5715008" y="4286256"/>
                  <a:ext cx="357190" cy="1428760"/>
                  <a:chOff x="2428860" y="4000504"/>
                  <a:chExt cx="357190" cy="1428760"/>
                </a:xfrm>
              </p:grpSpPr>
              <p:sp>
                <p:nvSpPr>
                  <p:cNvPr id="80" name="Prostokąt 79"/>
                  <p:cNvSpPr/>
                  <p:nvPr/>
                </p:nvSpPr>
                <p:spPr>
                  <a:xfrm>
                    <a:off x="2428860" y="4000504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1</a:t>
                    </a:r>
                    <a:endParaRPr lang="pl-PL" dirty="0"/>
                  </a:p>
                </p:txBody>
              </p:sp>
              <p:sp>
                <p:nvSpPr>
                  <p:cNvPr id="81" name="Prostokąt 80"/>
                  <p:cNvSpPr/>
                  <p:nvPr/>
                </p:nvSpPr>
                <p:spPr>
                  <a:xfrm>
                    <a:off x="2428860" y="4286256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2</a:t>
                    </a:r>
                    <a:endParaRPr lang="pl-PL" dirty="0"/>
                  </a:p>
                </p:txBody>
              </p:sp>
              <p:sp>
                <p:nvSpPr>
                  <p:cNvPr id="82" name="Prostokąt 81"/>
                  <p:cNvSpPr/>
                  <p:nvPr/>
                </p:nvSpPr>
                <p:spPr>
                  <a:xfrm>
                    <a:off x="2428860" y="4572008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3</a:t>
                    </a:r>
                    <a:endParaRPr lang="pl-PL" dirty="0"/>
                  </a:p>
                </p:txBody>
              </p:sp>
              <p:sp>
                <p:nvSpPr>
                  <p:cNvPr id="83" name="Prostokąt 82"/>
                  <p:cNvSpPr/>
                  <p:nvPr/>
                </p:nvSpPr>
                <p:spPr>
                  <a:xfrm>
                    <a:off x="2428860" y="4857760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A</a:t>
                    </a:r>
                    <a:endParaRPr lang="pl-PL" dirty="0"/>
                  </a:p>
                </p:txBody>
              </p:sp>
              <p:sp>
                <p:nvSpPr>
                  <p:cNvPr id="84" name="Prostokąt 83"/>
                  <p:cNvSpPr/>
                  <p:nvPr/>
                </p:nvSpPr>
                <p:spPr>
                  <a:xfrm>
                    <a:off x="2428860" y="5143512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A</a:t>
                    </a:r>
                    <a:endParaRPr lang="pl-PL" dirty="0"/>
                  </a:p>
                </p:txBody>
              </p:sp>
            </p:grpSp>
            <p:cxnSp>
              <p:nvCxnSpPr>
                <p:cNvPr id="79" name="Łącznik prosty 78"/>
                <p:cNvCxnSpPr/>
                <p:nvPr/>
              </p:nvCxnSpPr>
              <p:spPr>
                <a:xfrm rot="5400000">
                  <a:off x="5680083" y="4035429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Sześciokąt 74"/>
              <p:cNvSpPr/>
              <p:nvPr/>
            </p:nvSpPr>
            <p:spPr>
              <a:xfrm>
                <a:off x="6215074" y="3357562"/>
                <a:ext cx="571504" cy="500066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G</a:t>
                </a:r>
                <a:endParaRPr lang="pl-PL" dirty="0"/>
              </a:p>
            </p:txBody>
          </p:sp>
          <p:cxnSp>
            <p:nvCxnSpPr>
              <p:cNvPr id="76" name="Łącznik prosty 75"/>
              <p:cNvCxnSpPr/>
              <p:nvPr/>
            </p:nvCxnSpPr>
            <p:spPr>
              <a:xfrm>
                <a:off x="6786578" y="3643314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8" name="Strzałka w prawo 57"/>
          <p:cNvSpPr/>
          <p:nvPr/>
        </p:nvSpPr>
        <p:spPr>
          <a:xfrm>
            <a:off x="4000496" y="4857760"/>
            <a:ext cx="207170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Transpeptydaza</a:t>
            </a:r>
            <a:endParaRPr lang="pl-PL" dirty="0"/>
          </a:p>
        </p:txBody>
      </p:sp>
      <p:sp>
        <p:nvSpPr>
          <p:cNvPr id="59" name="Strzałka w prawo 58"/>
          <p:cNvSpPr/>
          <p:nvPr/>
        </p:nvSpPr>
        <p:spPr>
          <a:xfrm>
            <a:off x="4071934" y="2786058"/>
            <a:ext cx="207170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Transglikolaza</a:t>
            </a:r>
            <a:endParaRPr lang="pl-PL" dirty="0"/>
          </a:p>
        </p:txBody>
      </p:sp>
      <p:sp>
        <p:nvSpPr>
          <p:cNvPr id="65" name="Prostokąt zaokrąglony 64"/>
          <p:cNvSpPr/>
          <p:nvPr/>
        </p:nvSpPr>
        <p:spPr>
          <a:xfrm>
            <a:off x="4286248" y="4429132"/>
            <a:ext cx="1285884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</a:t>
            </a:r>
            <a:r>
              <a:rPr lang="pl-PL" dirty="0" smtClean="0"/>
              <a:t>-laktam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pl-PL" dirty="0" smtClean="0"/>
              <a:t>Antybiotyki działające poprzez hamowanie </a:t>
            </a:r>
            <a:r>
              <a:rPr lang="pl-PL" dirty="0" err="1" smtClean="0"/>
              <a:t>transpeptydazy</a:t>
            </a:r>
            <a:r>
              <a:rPr lang="pl-PL" dirty="0" smtClean="0"/>
              <a:t> – wiążą się kowalentnie z centrum aktywnym </a:t>
            </a:r>
            <a:r>
              <a:rPr lang="pl-PL" dirty="0" err="1" smtClean="0"/>
              <a:t>transpeptydazy</a:t>
            </a:r>
            <a:r>
              <a:rPr lang="pl-PL" dirty="0" smtClean="0"/>
              <a:t> nieodwracalnie ją blokując – nie powstaje </a:t>
            </a:r>
            <a:r>
              <a:rPr lang="pl-PL" dirty="0" err="1" smtClean="0"/>
              <a:t>peptydoglikan</a:t>
            </a: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r>
              <a:rPr lang="pl-PL" dirty="0" smtClean="0"/>
              <a:t>Działają jedynie na komórki dzielące się – brak możliwości syntezy stabilnej ściany komórkowej powoduje rozpad komórki w trakcie podziału.</a:t>
            </a:r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r>
              <a:rPr lang="pl-PL" dirty="0" smtClean="0"/>
              <a:t>Enzymy, które tracą swoją aktywność w wyniku działania </a:t>
            </a:r>
            <a:r>
              <a:rPr lang="el-GR" dirty="0" smtClean="0"/>
              <a:t>β</a:t>
            </a:r>
            <a:r>
              <a:rPr lang="pl-PL" dirty="0" smtClean="0"/>
              <a:t>-laktamów nazywane są białkami wiążącymi penicylinę (PBP)</a:t>
            </a:r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oporność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Możliwe mechanizmy </a:t>
            </a:r>
            <a:r>
              <a:rPr lang="pl-PL" dirty="0" err="1" smtClean="0"/>
              <a:t>oporoności</a:t>
            </a:r>
            <a:r>
              <a:rPr lang="pl-PL" dirty="0" smtClean="0"/>
              <a:t>:</a:t>
            </a:r>
          </a:p>
          <a:p>
            <a:pPr lvl="1">
              <a:buFontTx/>
              <a:buChar char="-"/>
            </a:pPr>
            <a:r>
              <a:rPr lang="pl-PL" dirty="0" smtClean="0"/>
              <a:t>Niewrażliwość białka wiążącego penicylinę</a:t>
            </a:r>
          </a:p>
          <a:p>
            <a:pPr lvl="2">
              <a:buFontTx/>
              <a:buChar char="-"/>
            </a:pPr>
            <a:r>
              <a:rPr lang="pl-PL" dirty="0" smtClean="0"/>
              <a:t>Np.. Mutacja PBP2 do PBP2a – brak możliwości wiązania </a:t>
            </a:r>
            <a:r>
              <a:rPr lang="el-GR" dirty="0" smtClean="0"/>
              <a:t>β</a:t>
            </a:r>
            <a:r>
              <a:rPr lang="pl-PL" dirty="0" smtClean="0"/>
              <a:t>-laktamów z białkiem docelowym – np. MRSA (</a:t>
            </a:r>
            <a:r>
              <a:rPr lang="pl-PL" dirty="0" err="1" smtClean="0"/>
              <a:t>methicyllin-resistant</a:t>
            </a:r>
            <a:r>
              <a:rPr lang="pl-PL" dirty="0" smtClean="0"/>
              <a:t> </a:t>
            </a:r>
            <a:r>
              <a:rPr lang="pl-PL" i="1" dirty="0" err="1" smtClean="0"/>
              <a:t>Staphylococcus</a:t>
            </a:r>
            <a:r>
              <a:rPr lang="pl-PL" i="1" dirty="0" smtClean="0"/>
              <a:t> </a:t>
            </a:r>
            <a:r>
              <a:rPr lang="pl-PL" i="1" dirty="0" err="1" smtClean="0"/>
              <a:t>aureus</a:t>
            </a:r>
            <a:r>
              <a:rPr lang="pl-PL" i="1" dirty="0" smtClean="0"/>
              <a:t>)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Wytwarzanie </a:t>
            </a:r>
            <a:r>
              <a:rPr lang="el-GR" dirty="0" smtClean="0"/>
              <a:t>β</a:t>
            </a:r>
            <a:r>
              <a:rPr lang="pl-PL" dirty="0" smtClean="0"/>
              <a:t>-</a:t>
            </a:r>
            <a:r>
              <a:rPr lang="pl-PL" dirty="0" err="1" smtClean="0"/>
              <a:t>laktamaz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smtClean="0"/>
              <a:t>Enzymy zbliżone budową do </a:t>
            </a:r>
            <a:r>
              <a:rPr lang="pl-PL" dirty="0" err="1" smtClean="0"/>
              <a:t>transpeptydazy</a:t>
            </a:r>
            <a:r>
              <a:rPr lang="pl-PL" dirty="0" smtClean="0"/>
              <a:t>, działają poprzez otwarcie pierścienia </a:t>
            </a:r>
            <a:r>
              <a:rPr lang="el-GR" dirty="0" smtClean="0"/>
              <a:t>β</a:t>
            </a:r>
            <a:r>
              <a:rPr lang="pl-PL" dirty="0" smtClean="0"/>
              <a:t>-</a:t>
            </a:r>
            <a:r>
              <a:rPr lang="pl-PL" dirty="0" err="1" smtClean="0"/>
              <a:t>laktamowego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Zmiany w błonie komórkowej</a:t>
            </a:r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podział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Wyróżniamy:</a:t>
            </a:r>
          </a:p>
          <a:p>
            <a:pPr lvl="1">
              <a:buFontTx/>
              <a:buChar char="-"/>
            </a:pPr>
            <a:r>
              <a:rPr lang="pl-PL" dirty="0" smtClean="0"/>
              <a:t>Penicyliny</a:t>
            </a:r>
          </a:p>
          <a:p>
            <a:pPr lvl="1">
              <a:buFontTx/>
              <a:buChar char="-"/>
            </a:pPr>
            <a:r>
              <a:rPr lang="pl-PL" dirty="0" err="1" smtClean="0"/>
              <a:t>Cefalosporyny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Karbapenemy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Monobaktamy</a:t>
            </a: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penicyliny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Podstawowym elementem budowy penicylin jest kwas 6-aminopenicylanowy – różnią się od siebie podstawnikami</a:t>
            </a:r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  <p:pic>
        <p:nvPicPr>
          <p:cNvPr id="1026" name="Picture 2" descr="undefin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143248"/>
            <a:ext cx="4643470" cy="3182203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1643042" y="6286520"/>
            <a:ext cx="410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Ogólny wzór penicylin – </a:t>
            </a:r>
            <a:r>
              <a:rPr lang="pl-PL" dirty="0" err="1" smtClean="0"/>
              <a:t>zródło</a:t>
            </a:r>
            <a:r>
              <a:rPr lang="pl-PL" dirty="0" smtClean="0"/>
              <a:t>: </a:t>
            </a:r>
            <a:r>
              <a:rPr lang="pl-PL" dirty="0" err="1" smtClean="0"/>
              <a:t>Wikipedia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penicyliny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 fontScale="32500" lnSpcReduction="20000"/>
          </a:bodyPr>
          <a:lstStyle/>
          <a:p>
            <a:pPr>
              <a:buFontTx/>
              <a:buChar char="-"/>
            </a:pPr>
            <a:r>
              <a:rPr lang="pl-PL" sz="10400" dirty="0" smtClean="0"/>
              <a:t>Podział penicylin:</a:t>
            </a:r>
          </a:p>
          <a:p>
            <a:pPr lvl="1"/>
            <a:r>
              <a:rPr lang="pl-PL" sz="10000" b="1" dirty="0" smtClean="0"/>
              <a:t>Penicyliny naturalne</a:t>
            </a:r>
            <a:r>
              <a:rPr lang="pl-PL" sz="10000" dirty="0" smtClean="0"/>
              <a:t>: </a:t>
            </a:r>
          </a:p>
          <a:p>
            <a:pPr lvl="2"/>
            <a:r>
              <a:rPr lang="pl-PL" sz="9600" dirty="0" err="1" smtClean="0"/>
              <a:t>benzylopenicylina</a:t>
            </a:r>
            <a:r>
              <a:rPr lang="pl-PL" sz="9600" dirty="0" smtClean="0"/>
              <a:t> (penicylina G, penicylina krystaliczna)</a:t>
            </a:r>
          </a:p>
          <a:p>
            <a:pPr lvl="2"/>
            <a:r>
              <a:rPr lang="pl-PL" sz="9600" dirty="0" err="1" smtClean="0"/>
              <a:t>benzylopenicylina</a:t>
            </a:r>
            <a:r>
              <a:rPr lang="pl-PL" sz="9600" dirty="0" smtClean="0"/>
              <a:t> prokainowa</a:t>
            </a:r>
          </a:p>
          <a:p>
            <a:pPr lvl="2"/>
            <a:r>
              <a:rPr lang="pl-PL" sz="9600" dirty="0" err="1" smtClean="0"/>
              <a:t>benzylopenicylina</a:t>
            </a:r>
            <a:r>
              <a:rPr lang="pl-PL" sz="9600" dirty="0" smtClean="0"/>
              <a:t> </a:t>
            </a:r>
            <a:r>
              <a:rPr lang="pl-PL" sz="9600" dirty="0" err="1" smtClean="0"/>
              <a:t>benzatynowa</a:t>
            </a:r>
            <a:r>
              <a:rPr lang="pl-PL" sz="9600" dirty="0" smtClean="0"/>
              <a:t> (debecylina)</a:t>
            </a:r>
          </a:p>
          <a:p>
            <a:pPr lvl="2"/>
            <a:r>
              <a:rPr lang="pl-PL" sz="9600" dirty="0" err="1" smtClean="0"/>
              <a:t>fenoksymetylopenicylina</a:t>
            </a:r>
            <a:r>
              <a:rPr lang="pl-PL" sz="9600" dirty="0" smtClean="0"/>
              <a:t> (penicylina v, </a:t>
            </a:r>
            <a:r>
              <a:rPr lang="pl-PL" sz="9600" dirty="0" smtClean="0"/>
              <a:t>     </a:t>
            </a:r>
            <a:r>
              <a:rPr lang="pl-PL" sz="9600" dirty="0" err="1" smtClean="0"/>
              <a:t>v-cylina</a:t>
            </a:r>
            <a:r>
              <a:rPr lang="pl-PL" sz="9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penicyliny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Char char="-"/>
            </a:pPr>
            <a:r>
              <a:rPr lang="pl-PL" sz="10400" dirty="0" smtClean="0"/>
              <a:t>Podział penicylin:</a:t>
            </a:r>
          </a:p>
          <a:p>
            <a:pPr lvl="1"/>
            <a:r>
              <a:rPr lang="pl-PL" sz="10000" b="1" dirty="0" smtClean="0"/>
              <a:t>Penicyliny półsyntetyczne</a:t>
            </a:r>
            <a:r>
              <a:rPr lang="pl-PL" sz="10000" dirty="0" smtClean="0"/>
              <a:t>: </a:t>
            </a:r>
          </a:p>
          <a:p>
            <a:pPr lvl="2"/>
            <a:r>
              <a:rPr lang="pl-PL" sz="9600" dirty="0" smtClean="0"/>
              <a:t>penicyliny doustne </a:t>
            </a:r>
          </a:p>
          <a:p>
            <a:pPr lvl="3"/>
            <a:r>
              <a:rPr lang="pl-PL" sz="9600" dirty="0" err="1" smtClean="0"/>
              <a:t>propycylina</a:t>
            </a:r>
            <a:endParaRPr lang="pl-PL" sz="9600" dirty="0" smtClean="0"/>
          </a:p>
          <a:p>
            <a:pPr lvl="2"/>
            <a:r>
              <a:rPr lang="pl-PL" sz="9600" dirty="0" smtClean="0"/>
              <a:t>penicyliny oporne na penicylinazy</a:t>
            </a:r>
          </a:p>
          <a:p>
            <a:pPr lvl="3"/>
            <a:r>
              <a:rPr lang="pl-PL" sz="9600" dirty="0" smtClean="0"/>
              <a:t>penicyliny </a:t>
            </a:r>
            <a:r>
              <a:rPr lang="pl-PL" sz="9600" dirty="0" err="1" smtClean="0"/>
              <a:t>izoksazolilowe</a:t>
            </a:r>
            <a:r>
              <a:rPr lang="pl-PL" sz="9600" dirty="0" smtClean="0"/>
              <a:t> </a:t>
            </a:r>
          </a:p>
          <a:p>
            <a:pPr lvl="4"/>
            <a:r>
              <a:rPr lang="pl-PL" sz="10000" dirty="0" err="1" smtClean="0"/>
              <a:t>oksacylina</a:t>
            </a:r>
            <a:endParaRPr lang="pl-PL" sz="10000" dirty="0" smtClean="0"/>
          </a:p>
          <a:p>
            <a:pPr lvl="4"/>
            <a:r>
              <a:rPr lang="pl-PL" sz="10000" dirty="0" err="1" smtClean="0">
                <a:solidFill>
                  <a:srgbClr val="FF0000"/>
                </a:solidFill>
              </a:rPr>
              <a:t>kloksacylina</a:t>
            </a:r>
            <a:endParaRPr lang="pl-PL" sz="10000" dirty="0" smtClean="0">
              <a:solidFill>
                <a:srgbClr val="FF0000"/>
              </a:solidFill>
            </a:endParaRPr>
          </a:p>
          <a:p>
            <a:pPr lvl="4"/>
            <a:r>
              <a:rPr lang="pl-PL" sz="10000" dirty="0" err="1" smtClean="0"/>
              <a:t>dikloksacylina</a:t>
            </a:r>
            <a:endParaRPr lang="pl-PL" sz="10000" dirty="0" smtClean="0"/>
          </a:p>
          <a:p>
            <a:pPr lvl="4"/>
            <a:r>
              <a:rPr lang="pl-PL" sz="10000" dirty="0" err="1" smtClean="0"/>
              <a:t>flukloksacylina</a:t>
            </a:r>
            <a:endParaRPr lang="pl-PL" sz="10000" dirty="0" smtClean="0"/>
          </a:p>
          <a:p>
            <a:pPr lvl="3"/>
            <a:r>
              <a:rPr lang="pl-PL" sz="9600" dirty="0" err="1" smtClean="0"/>
              <a:t>metycylina</a:t>
            </a:r>
            <a:endParaRPr lang="pl-PL" sz="9600" dirty="0" smtClean="0"/>
          </a:p>
          <a:p>
            <a:pPr lvl="3"/>
            <a:r>
              <a:rPr lang="pl-PL" sz="9600" dirty="0" err="1" smtClean="0"/>
              <a:t>nafcylina</a:t>
            </a:r>
            <a:endParaRPr lang="pl-PL" sz="9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penicyliny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pl-PL" sz="2000" dirty="0" smtClean="0"/>
              <a:t>Podział penicylin:</a:t>
            </a:r>
          </a:p>
          <a:p>
            <a:pPr lvl="1"/>
            <a:r>
              <a:rPr lang="pl-PL" sz="2000" b="1" dirty="0" smtClean="0"/>
              <a:t>Penicyliny półsyntetyczne</a:t>
            </a:r>
            <a:r>
              <a:rPr lang="pl-PL" sz="2000" dirty="0" smtClean="0"/>
              <a:t>: </a:t>
            </a:r>
          </a:p>
          <a:p>
            <a:pPr lvl="2"/>
            <a:r>
              <a:rPr lang="pl-PL" sz="2000" dirty="0" smtClean="0"/>
              <a:t>penicyliny o poszerzonym zakresie działania </a:t>
            </a:r>
          </a:p>
          <a:p>
            <a:pPr lvl="3"/>
            <a:r>
              <a:rPr lang="pl-PL" dirty="0" err="1" smtClean="0"/>
              <a:t>aminopenicyliny</a:t>
            </a:r>
            <a:endParaRPr lang="pl-PL" dirty="0" smtClean="0"/>
          </a:p>
          <a:p>
            <a:pPr lvl="4"/>
            <a:r>
              <a:rPr lang="pl-PL" dirty="0" smtClean="0">
                <a:solidFill>
                  <a:srgbClr val="FF0000"/>
                </a:solidFill>
              </a:rPr>
              <a:t>ampicylina</a:t>
            </a:r>
          </a:p>
          <a:p>
            <a:pPr lvl="4"/>
            <a:r>
              <a:rPr lang="pl-PL" dirty="0" err="1" smtClean="0">
                <a:solidFill>
                  <a:srgbClr val="FF0000"/>
                </a:solidFill>
              </a:rPr>
              <a:t>amoksycylina</a:t>
            </a:r>
            <a:endParaRPr lang="pl-PL" dirty="0" smtClean="0">
              <a:solidFill>
                <a:srgbClr val="FF0000"/>
              </a:solidFill>
            </a:endParaRPr>
          </a:p>
          <a:p>
            <a:pPr lvl="3"/>
            <a:r>
              <a:rPr lang="pl-PL" dirty="0" err="1" smtClean="0"/>
              <a:t>karboksypenicyliny</a:t>
            </a:r>
            <a:endParaRPr lang="pl-PL" dirty="0" smtClean="0"/>
          </a:p>
          <a:p>
            <a:pPr lvl="4"/>
            <a:r>
              <a:rPr lang="pl-PL" dirty="0" err="1" smtClean="0"/>
              <a:t>karbenicylina</a:t>
            </a:r>
            <a:endParaRPr lang="pl-PL" dirty="0" smtClean="0"/>
          </a:p>
          <a:p>
            <a:pPr lvl="4"/>
            <a:r>
              <a:rPr lang="pl-PL" dirty="0" err="1" smtClean="0"/>
              <a:t>tykarcylina</a:t>
            </a:r>
            <a:endParaRPr lang="pl-PL" dirty="0" smtClean="0"/>
          </a:p>
          <a:p>
            <a:pPr lvl="3"/>
            <a:r>
              <a:rPr lang="pl-PL" dirty="0" err="1" smtClean="0"/>
              <a:t>ureidopenicyliny</a:t>
            </a:r>
            <a:endParaRPr lang="pl-PL" dirty="0" smtClean="0"/>
          </a:p>
          <a:p>
            <a:pPr lvl="4"/>
            <a:r>
              <a:rPr lang="pl-PL" dirty="0" err="1" smtClean="0"/>
              <a:t>azlocylina</a:t>
            </a:r>
            <a:endParaRPr lang="pl-PL" dirty="0" smtClean="0"/>
          </a:p>
          <a:p>
            <a:pPr lvl="4"/>
            <a:r>
              <a:rPr lang="pl-PL" dirty="0" err="1" smtClean="0"/>
              <a:t>mezlocylina</a:t>
            </a:r>
            <a:endParaRPr lang="pl-PL" dirty="0" smtClean="0"/>
          </a:p>
          <a:p>
            <a:pPr lvl="4"/>
            <a:r>
              <a:rPr lang="pl-PL" dirty="0" err="1" smtClean="0">
                <a:solidFill>
                  <a:srgbClr val="FF0000"/>
                </a:solidFill>
              </a:rPr>
              <a:t>piperacylina</a:t>
            </a:r>
            <a:endParaRPr lang="pl-PL" dirty="0" smtClean="0">
              <a:solidFill>
                <a:srgbClr val="FF0000"/>
              </a:solidFill>
            </a:endParaRPr>
          </a:p>
          <a:p>
            <a:pPr lvl="4"/>
            <a:r>
              <a:rPr lang="pl-PL" dirty="0" err="1" smtClean="0"/>
              <a:t>apalcylina</a:t>
            </a:r>
            <a:endParaRPr lang="pl-PL" dirty="0" smtClean="0"/>
          </a:p>
          <a:p>
            <a:pPr>
              <a:buFontTx/>
              <a:buChar char="-"/>
            </a:pPr>
            <a:endParaRPr lang="pl-PL" sz="2000" dirty="0" smtClean="0"/>
          </a:p>
          <a:p>
            <a:pPr lvl="1">
              <a:buFontTx/>
              <a:buChar char="-"/>
            </a:pPr>
            <a:endParaRPr lang="pl-PL" sz="2000" dirty="0" smtClean="0"/>
          </a:p>
          <a:p>
            <a:pPr lvl="1">
              <a:buNone/>
            </a:pPr>
            <a:endParaRPr lang="pl-PL" sz="2000" dirty="0" smtClean="0"/>
          </a:p>
          <a:p>
            <a:pPr lvl="1">
              <a:buNone/>
            </a:pP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penicyliny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pl-PL" sz="2000" dirty="0" smtClean="0"/>
              <a:t>Podział penicylin:</a:t>
            </a:r>
          </a:p>
          <a:p>
            <a:pPr lvl="1"/>
            <a:r>
              <a:rPr lang="pl-PL" sz="2000" b="1" dirty="0" smtClean="0"/>
              <a:t>Inhibitory </a:t>
            </a:r>
            <a:r>
              <a:rPr lang="el-GR" sz="2000" b="1" dirty="0" smtClean="0"/>
              <a:t>β</a:t>
            </a:r>
            <a:r>
              <a:rPr lang="pl-PL" sz="2000" b="1" dirty="0" smtClean="0"/>
              <a:t>-</a:t>
            </a:r>
            <a:r>
              <a:rPr lang="pl-PL" sz="2000" b="1" dirty="0" err="1" smtClean="0"/>
              <a:t>laktamaz</a:t>
            </a:r>
            <a:r>
              <a:rPr lang="pl-PL" sz="2000" b="1" dirty="0" smtClean="0"/>
              <a:t>:</a:t>
            </a:r>
          </a:p>
          <a:p>
            <a:pPr lvl="2"/>
            <a:r>
              <a:rPr lang="pl-PL" dirty="0" smtClean="0">
                <a:solidFill>
                  <a:srgbClr val="FF0000"/>
                </a:solidFill>
              </a:rPr>
              <a:t>Kwas </a:t>
            </a:r>
            <a:r>
              <a:rPr lang="pl-PL" dirty="0" err="1" smtClean="0">
                <a:solidFill>
                  <a:srgbClr val="FF0000"/>
                </a:solidFill>
              </a:rPr>
              <a:t>klawulanowy</a:t>
            </a:r>
            <a:endParaRPr lang="pl-PL" dirty="0" smtClean="0">
              <a:solidFill>
                <a:srgbClr val="FF0000"/>
              </a:solidFill>
            </a:endParaRPr>
          </a:p>
          <a:p>
            <a:pPr lvl="2"/>
            <a:r>
              <a:rPr lang="pl-PL" dirty="0" err="1" smtClean="0"/>
              <a:t>Sulbaktam</a:t>
            </a:r>
            <a:endParaRPr lang="pl-PL" dirty="0" smtClean="0"/>
          </a:p>
          <a:p>
            <a:pPr lvl="2"/>
            <a:r>
              <a:rPr lang="pl-PL" dirty="0" err="1" smtClean="0">
                <a:solidFill>
                  <a:srgbClr val="FF0000"/>
                </a:solidFill>
              </a:rPr>
              <a:t>Tazobaktam</a:t>
            </a:r>
            <a:endParaRPr lang="pl-PL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pl-PL" sz="2000" dirty="0" smtClean="0"/>
          </a:p>
          <a:p>
            <a:pPr lvl="1">
              <a:buFontTx/>
              <a:buChar char="-"/>
            </a:pPr>
            <a:endParaRPr lang="pl-PL" sz="2000" dirty="0" smtClean="0"/>
          </a:p>
          <a:p>
            <a:pPr lvl="1">
              <a:buNone/>
            </a:pPr>
            <a:endParaRPr lang="pl-PL" sz="2000" dirty="0" smtClean="0"/>
          </a:p>
          <a:p>
            <a:pPr lvl="1">
              <a:buNone/>
            </a:pP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Czym są leki przeciwdrobnoustrojowe?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l-PL" dirty="0" smtClean="0"/>
              <a:t>Zakres działania:</a:t>
            </a:r>
          </a:p>
          <a:p>
            <a:pPr lvl="1">
              <a:buFontTx/>
              <a:buChar char="-"/>
            </a:pPr>
            <a:r>
              <a:rPr lang="pl-PL" dirty="0" smtClean="0"/>
              <a:t>Każdy lek przeciwdrobnoustrojowy ma swój określony zakres patogenów na który działa – nie istnieje lek całkowicie uniwersalny</a:t>
            </a:r>
          </a:p>
          <a:p>
            <a:pPr lvl="1"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Typ działania (leki przeciwbakteryjne)</a:t>
            </a:r>
          </a:p>
          <a:p>
            <a:pPr lvl="1">
              <a:buFontTx/>
              <a:buChar char="-"/>
            </a:pPr>
            <a:r>
              <a:rPr lang="pl-PL" dirty="0" smtClean="0"/>
              <a:t>Bakteriobójczy zależny od stężenia</a:t>
            </a:r>
          </a:p>
          <a:p>
            <a:pPr lvl="1">
              <a:buFontTx/>
              <a:buChar char="-"/>
            </a:pPr>
            <a:r>
              <a:rPr lang="pl-PL" dirty="0" smtClean="0"/>
              <a:t>Bakteriobójczy zależny od czasu działania</a:t>
            </a:r>
          </a:p>
          <a:p>
            <a:pPr lvl="1">
              <a:buFontTx/>
              <a:buChar char="-"/>
            </a:pPr>
            <a:r>
              <a:rPr lang="pl-PL" dirty="0" smtClean="0"/>
              <a:t>Bakteriostatyczny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</a:t>
            </a:r>
            <a:r>
              <a:rPr lang="pl-PL" dirty="0" err="1" smtClean="0"/>
              <a:t>cefalosporyny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Pochodne kwasu 7-aminocefalosporynowego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Podział </a:t>
            </a:r>
            <a:r>
              <a:rPr lang="pl-PL" dirty="0" err="1" smtClean="0"/>
              <a:t>cefalosporyn</a:t>
            </a:r>
            <a:r>
              <a:rPr lang="pl-PL" dirty="0" smtClean="0"/>
              <a:t> jest zależny od ich działania na określone bakterie</a:t>
            </a:r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</a:t>
            </a:r>
            <a:r>
              <a:rPr lang="pl-PL" dirty="0" err="1" smtClean="0"/>
              <a:t>cefalosporyny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Grupa 1 – działające dobrze na ziarniniaki Gram dodatnie (paciorkowce i gronkowce):</a:t>
            </a:r>
          </a:p>
          <a:p>
            <a:pPr lvl="1">
              <a:buFontTx/>
              <a:buChar char="-"/>
            </a:pPr>
            <a:r>
              <a:rPr lang="pl-PL" dirty="0" err="1" smtClean="0"/>
              <a:t>Cefadroksyl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Cefaloradyna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Cefazolina</a:t>
            </a:r>
            <a:endParaRPr lang="pl-PL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002060"/>
                </a:solidFill>
              </a:rPr>
              <a:t>Cefradyna</a:t>
            </a:r>
            <a:endParaRPr lang="pl-PL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002060"/>
                </a:solidFill>
              </a:rPr>
              <a:t>Cefaleksyna</a:t>
            </a:r>
            <a:endParaRPr lang="pl-PL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pl-PL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</a:t>
            </a:r>
            <a:r>
              <a:rPr lang="pl-PL" dirty="0" err="1" smtClean="0"/>
              <a:t>cefalosporyny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Grupa 2 – Działające silniej na Gram-ujemne, niż Gram-dodatnie (gronkowce, paciorkowce, </a:t>
            </a:r>
            <a:r>
              <a:rPr lang="pl-PL" i="1" dirty="0" err="1" smtClean="0"/>
              <a:t>Neisseria</a:t>
            </a:r>
            <a:r>
              <a:rPr lang="pl-PL" i="1" dirty="0" smtClean="0"/>
              <a:t>, </a:t>
            </a:r>
            <a:r>
              <a:rPr lang="pl-PL" i="1" dirty="0" err="1" smtClean="0"/>
              <a:t>Moraxella</a:t>
            </a:r>
            <a:r>
              <a:rPr lang="pl-PL" i="1" dirty="0" smtClean="0"/>
              <a:t>, H. </a:t>
            </a:r>
            <a:r>
              <a:rPr lang="pl-PL" i="1" dirty="0" err="1" smtClean="0"/>
              <a:t>influeanzae</a:t>
            </a:r>
            <a:r>
              <a:rPr lang="pl-PL" i="1" dirty="0" smtClean="0"/>
              <a:t>, </a:t>
            </a:r>
            <a:r>
              <a:rPr lang="pl-PL" i="1" dirty="0" err="1" smtClean="0"/>
              <a:t>E.coli</a:t>
            </a:r>
            <a:r>
              <a:rPr lang="pl-PL" dirty="0" smtClean="0"/>
              <a:t>, beztlenowe):</a:t>
            </a:r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Cefuroksym</a:t>
            </a:r>
            <a:endParaRPr lang="pl-PL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002060"/>
                </a:solidFill>
              </a:rPr>
              <a:t>Cefaklor</a:t>
            </a:r>
            <a:endParaRPr lang="pl-PL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002060"/>
                </a:solidFill>
              </a:rPr>
              <a:t>Cefamandol</a:t>
            </a:r>
            <a:endParaRPr lang="pl-PL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pl-PL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pl-PL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</a:t>
            </a:r>
            <a:r>
              <a:rPr lang="pl-PL" dirty="0" err="1" smtClean="0"/>
              <a:t>cefalosporyny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Grupa 3 – Szerokie spektrum działania, przechodzą przez barierę krew-mózg, znaczna oporność na </a:t>
            </a:r>
            <a:r>
              <a:rPr lang="el-GR" dirty="0" smtClean="0"/>
              <a:t>β</a:t>
            </a:r>
            <a:r>
              <a:rPr lang="pl-PL" dirty="0" smtClean="0"/>
              <a:t>-</a:t>
            </a:r>
            <a:r>
              <a:rPr lang="pl-PL" dirty="0" err="1" smtClean="0"/>
              <a:t>laktamazy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Ceftriakson</a:t>
            </a:r>
            <a:endParaRPr lang="pl-PL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pl-PL" dirty="0" err="1" smtClean="0"/>
              <a:t>Cefotaksym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Ceftazydym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– działa na </a:t>
            </a:r>
            <a:r>
              <a:rPr lang="pl-PL" dirty="0" err="1" smtClean="0"/>
              <a:t>Pseudomonas</a:t>
            </a:r>
            <a:r>
              <a:rPr lang="pl-PL" dirty="0" smtClean="0"/>
              <a:t> </a:t>
            </a:r>
            <a:r>
              <a:rPr lang="pl-PL" dirty="0" err="1" smtClean="0"/>
              <a:t>aeruginosa</a:t>
            </a:r>
            <a:endParaRPr lang="pl-PL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endParaRPr lang="pl-PL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pl-PL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</a:t>
            </a:r>
            <a:r>
              <a:rPr lang="pl-PL" dirty="0" err="1" smtClean="0"/>
              <a:t>cefalosporyny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Grupa 4 – Spektrum działania jak grupa 3, dodatkowo </a:t>
            </a:r>
            <a:r>
              <a:rPr lang="pl-PL" i="1" dirty="0" err="1" smtClean="0"/>
              <a:t>Pseudomonas</a:t>
            </a:r>
            <a:r>
              <a:rPr lang="pl-PL" i="1" dirty="0" smtClean="0"/>
              <a:t> </a:t>
            </a:r>
            <a:r>
              <a:rPr lang="pl-PL" i="1" dirty="0" err="1" smtClean="0"/>
              <a:t>aeruginosa</a:t>
            </a:r>
            <a:r>
              <a:rPr lang="pl-PL" i="1" dirty="0" smtClean="0"/>
              <a:t> </a:t>
            </a:r>
            <a:r>
              <a:rPr lang="pl-PL" dirty="0" smtClean="0"/>
              <a:t>i szersze działanie na gronkowce</a:t>
            </a:r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Cefepim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</a:p>
          <a:p>
            <a:pPr lvl="1">
              <a:buFontTx/>
              <a:buChar char="-"/>
            </a:pPr>
            <a:r>
              <a:rPr lang="pl-PL" dirty="0" err="1" smtClean="0"/>
              <a:t>Cefpirom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Ceftan</a:t>
            </a:r>
            <a:endParaRPr lang="pl-PL" dirty="0" smtClean="0"/>
          </a:p>
          <a:p>
            <a:pPr lvl="1">
              <a:buFontTx/>
              <a:buChar char="-"/>
            </a:pPr>
            <a:endParaRPr lang="pl-PL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pl-PL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</a:t>
            </a:r>
            <a:r>
              <a:rPr lang="pl-PL" dirty="0" err="1" smtClean="0"/>
              <a:t>cefalosporyny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Grupa 5 – Działają na bakterię Gram-dodatnie i Gram-ujemne, także na te, oporne na inne </a:t>
            </a:r>
            <a:r>
              <a:rPr lang="pl-PL" dirty="0" smtClean="0"/>
              <a:t>  </a:t>
            </a:r>
            <a:r>
              <a:rPr lang="el-GR" dirty="0" smtClean="0"/>
              <a:t>β</a:t>
            </a:r>
            <a:r>
              <a:rPr lang="pl-PL" dirty="0" smtClean="0"/>
              <a:t>-laktamy. </a:t>
            </a:r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Ceftobiprol</a:t>
            </a:r>
            <a:endParaRPr lang="pl-PL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pl-PL" dirty="0" err="1" smtClean="0"/>
              <a:t>Ceftarolina</a:t>
            </a:r>
            <a:endParaRPr lang="pl-PL" dirty="0" smtClean="0"/>
          </a:p>
          <a:p>
            <a:pPr lvl="1">
              <a:buFontTx/>
              <a:buChar char="-"/>
            </a:pPr>
            <a:endParaRPr lang="pl-PL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pl-PL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undefin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43314"/>
            <a:ext cx="3357586" cy="2300978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</a:t>
            </a:r>
            <a:r>
              <a:rPr lang="pl-PL" dirty="0" err="1" smtClean="0"/>
              <a:t>karbapenemy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W dwupierścieniowej grupie cząsteczki </a:t>
            </a:r>
            <a:r>
              <a:rPr lang="pl-PL" dirty="0" err="1" smtClean="0"/>
              <a:t>karbapenemów</a:t>
            </a:r>
            <a:r>
              <a:rPr lang="pl-PL" dirty="0" smtClean="0"/>
              <a:t> </a:t>
            </a:r>
            <a:r>
              <a:rPr lang="pl-PL" dirty="0" smtClean="0"/>
              <a:t>siarka została zastąpiona węglem</a:t>
            </a:r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  <p:pic>
        <p:nvPicPr>
          <p:cNvPr id="50178" name="Picture 2" descr="https://upload.wikimedia.org/wikipedia/commons/thumb/5/5c/Carbapenem.svg/1920px-Carbapenem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286124"/>
            <a:ext cx="4286280" cy="2613585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357158" y="6000768"/>
            <a:ext cx="410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Ogólny wzór penicylin – </a:t>
            </a:r>
            <a:r>
              <a:rPr lang="pl-PL" dirty="0" err="1" smtClean="0"/>
              <a:t>zródło</a:t>
            </a:r>
            <a:r>
              <a:rPr lang="pl-PL" dirty="0" smtClean="0"/>
              <a:t>: </a:t>
            </a:r>
            <a:r>
              <a:rPr lang="pl-PL" dirty="0" err="1" smtClean="0"/>
              <a:t>Wikipedia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474773" y="6000768"/>
            <a:ext cx="473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Ogólny wzór </a:t>
            </a:r>
            <a:r>
              <a:rPr lang="pl-PL" dirty="0" err="1" smtClean="0"/>
              <a:t>karbapenemów</a:t>
            </a:r>
            <a:r>
              <a:rPr lang="pl-PL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zródło</a:t>
            </a:r>
            <a:r>
              <a:rPr lang="pl-PL" dirty="0" smtClean="0"/>
              <a:t>: </a:t>
            </a:r>
            <a:r>
              <a:rPr lang="pl-PL" dirty="0" err="1" smtClean="0"/>
              <a:t>Wikipedia</a:t>
            </a:r>
            <a:endParaRPr lang="pl-PL" dirty="0"/>
          </a:p>
        </p:txBody>
      </p:sp>
      <p:sp>
        <p:nvSpPr>
          <p:cNvPr id="9" name="Elipsa 8"/>
          <p:cNvSpPr/>
          <p:nvPr/>
        </p:nvSpPr>
        <p:spPr>
          <a:xfrm>
            <a:off x="2714612" y="4000504"/>
            <a:ext cx="500066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6786578" y="3929066"/>
            <a:ext cx="500066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</a:t>
            </a:r>
            <a:r>
              <a:rPr lang="pl-PL" dirty="0" err="1" smtClean="0"/>
              <a:t>karbapenemy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Do </a:t>
            </a:r>
            <a:r>
              <a:rPr lang="pl-PL" dirty="0" err="1" smtClean="0"/>
              <a:t>karbapenemów</a:t>
            </a:r>
            <a:r>
              <a:rPr lang="pl-PL" dirty="0" smtClean="0"/>
              <a:t> zaliczają się:</a:t>
            </a:r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Imipenem</a:t>
            </a:r>
            <a:endParaRPr lang="pl-PL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pl-PL" dirty="0" err="1" smtClean="0"/>
              <a:t>Ertapenem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Meropenem</a:t>
            </a:r>
            <a:endParaRPr lang="pl-PL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endParaRPr lang="pl-PL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pl-PL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</a:t>
            </a:r>
            <a:r>
              <a:rPr lang="pl-PL" dirty="0" smtClean="0"/>
              <a:t>-laktamy - </a:t>
            </a:r>
            <a:r>
              <a:rPr lang="pl-PL" dirty="0" err="1" smtClean="0"/>
              <a:t>Monobaktamy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err="1" smtClean="0"/>
              <a:t>Monobaktamy</a:t>
            </a:r>
            <a:r>
              <a:rPr lang="pl-PL" dirty="0" smtClean="0"/>
              <a:t> są </a:t>
            </a:r>
            <a:r>
              <a:rPr lang="pl-PL" dirty="0" err="1" smtClean="0"/>
              <a:t>monocyklicznymi</a:t>
            </a:r>
            <a:r>
              <a:rPr lang="pl-PL" dirty="0" smtClean="0"/>
              <a:t> antybiotykami wytwarzanymi przez bakterię</a:t>
            </a:r>
          </a:p>
          <a:p>
            <a:pPr>
              <a:buFontTx/>
              <a:buChar char="-"/>
            </a:pPr>
            <a:r>
              <a:rPr lang="pl-PL" dirty="0" smtClean="0"/>
              <a:t>Jedynym dostępnym </a:t>
            </a:r>
            <a:r>
              <a:rPr lang="pl-PL" dirty="0" err="1" smtClean="0"/>
              <a:t>monobaktamem</a:t>
            </a:r>
            <a:r>
              <a:rPr lang="pl-PL" dirty="0" smtClean="0"/>
              <a:t> jest </a:t>
            </a:r>
            <a:r>
              <a:rPr lang="pl-PL" dirty="0" err="1" smtClean="0"/>
              <a:t>Aztreonam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Są one całkowicie oporne na działanie </a:t>
            </a:r>
            <a:r>
              <a:rPr lang="pl-PL" dirty="0" smtClean="0"/>
              <a:t>            </a:t>
            </a:r>
            <a:r>
              <a:rPr lang="el-GR" dirty="0" smtClean="0"/>
              <a:t>β</a:t>
            </a:r>
            <a:r>
              <a:rPr lang="pl-PL" dirty="0" smtClean="0"/>
              <a:t>-</a:t>
            </a:r>
            <a:r>
              <a:rPr lang="pl-PL" dirty="0" err="1" smtClean="0"/>
              <a:t>laktamaz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Działają na prawie wszystkie pałeczki </a:t>
            </a:r>
            <a:r>
              <a:rPr lang="pl-PL" dirty="0" smtClean="0"/>
              <a:t>       Gram-ujemne</a:t>
            </a:r>
            <a:r>
              <a:rPr lang="pl-PL" dirty="0" smtClean="0"/>
              <a:t>, nie wykazują działania </a:t>
            </a:r>
            <a:r>
              <a:rPr lang="pl-PL" dirty="0" smtClean="0"/>
              <a:t>            na </a:t>
            </a:r>
            <a:r>
              <a:rPr lang="pl-PL" dirty="0" smtClean="0"/>
              <a:t>bakterie Gram-dodatnie</a:t>
            </a:r>
          </a:p>
          <a:p>
            <a:pPr>
              <a:buFontTx/>
              <a:buChar char="-"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Leki przeciwbakteryjne wpływające </a:t>
            </a:r>
            <a:r>
              <a:rPr lang="pl-PL" dirty="0" smtClean="0"/>
              <a:t>  na </a:t>
            </a:r>
            <a:r>
              <a:rPr lang="pl-PL" dirty="0" smtClean="0"/>
              <a:t>syntezę ściany komórkowej –</a:t>
            </a:r>
            <a:r>
              <a:rPr lang="pl-PL" dirty="0" err="1" smtClean="0"/>
              <a:t>glikopeptydy</a:t>
            </a:r>
            <a:endParaRPr lang="pl-PL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0" y="6211669"/>
            <a:ext cx="900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 – kwas </a:t>
            </a:r>
            <a:r>
              <a:rPr lang="pl-PL" dirty="0" err="1" smtClean="0"/>
              <a:t>N-acetylomuraminowy</a:t>
            </a:r>
            <a:r>
              <a:rPr lang="pl-PL" dirty="0" smtClean="0"/>
              <a:t>, G – </a:t>
            </a:r>
            <a:r>
              <a:rPr lang="pl-PL" dirty="0" err="1" smtClean="0"/>
              <a:t>N-acetyloglukozamina</a:t>
            </a:r>
            <a:endParaRPr lang="pl-PL" dirty="0" smtClean="0"/>
          </a:p>
          <a:p>
            <a:r>
              <a:rPr lang="pl-PL" dirty="0" smtClean="0"/>
              <a:t>UDP – fosforan </a:t>
            </a:r>
            <a:r>
              <a:rPr lang="pl-PL" dirty="0" err="1" smtClean="0"/>
              <a:t>urydynu</a:t>
            </a:r>
            <a:r>
              <a:rPr lang="pl-PL" dirty="0" smtClean="0"/>
              <a:t>, 1,2,3 – aminokwasy, A, A – </a:t>
            </a:r>
            <a:r>
              <a:rPr lang="pl-PL" dirty="0" err="1" smtClean="0"/>
              <a:t>D-alanyno-D-alanina</a:t>
            </a:r>
            <a:r>
              <a:rPr lang="pl-PL" dirty="0" smtClean="0"/>
              <a:t>, P - fosforan</a:t>
            </a:r>
            <a:endParaRPr lang="pl-PL" dirty="0"/>
          </a:p>
        </p:txBody>
      </p:sp>
      <p:grpSp>
        <p:nvGrpSpPr>
          <p:cNvPr id="3" name="Grupa 97"/>
          <p:cNvGrpSpPr/>
          <p:nvPr/>
        </p:nvGrpSpPr>
        <p:grpSpPr>
          <a:xfrm>
            <a:off x="2214546" y="1857364"/>
            <a:ext cx="2808010" cy="3500462"/>
            <a:chOff x="2500298" y="2857496"/>
            <a:chExt cx="2808010" cy="3500462"/>
          </a:xfrm>
        </p:grpSpPr>
        <p:sp>
          <p:nvSpPr>
            <p:cNvPr id="52" name="Elipsa 51"/>
            <p:cNvSpPr/>
            <p:nvPr/>
          </p:nvSpPr>
          <p:spPr>
            <a:xfrm>
              <a:off x="2500298" y="2857496"/>
              <a:ext cx="642942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P</a:t>
              </a:r>
              <a:endParaRPr lang="pl-PL" dirty="0"/>
            </a:p>
          </p:txBody>
        </p:sp>
        <p:sp>
          <p:nvSpPr>
            <p:cNvPr id="53" name="Elipsa 52"/>
            <p:cNvSpPr/>
            <p:nvPr/>
          </p:nvSpPr>
          <p:spPr>
            <a:xfrm>
              <a:off x="3571868" y="2857496"/>
              <a:ext cx="642942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P</a:t>
              </a:r>
              <a:endParaRPr lang="pl-PL" dirty="0"/>
            </a:p>
          </p:txBody>
        </p:sp>
        <p:cxnSp>
          <p:nvCxnSpPr>
            <p:cNvPr id="54" name="Łącznik prosty 53"/>
            <p:cNvCxnSpPr/>
            <p:nvPr/>
          </p:nvCxnSpPr>
          <p:spPr>
            <a:xfrm>
              <a:off x="3143240" y="3143248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Łącznik prosty 55"/>
            <p:cNvCxnSpPr/>
            <p:nvPr/>
          </p:nvCxnSpPr>
          <p:spPr>
            <a:xfrm rot="5400000">
              <a:off x="3679819" y="3678239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upa 51"/>
            <p:cNvGrpSpPr/>
            <p:nvPr/>
          </p:nvGrpSpPr>
          <p:grpSpPr>
            <a:xfrm>
              <a:off x="2643174" y="3929066"/>
              <a:ext cx="2665134" cy="2428892"/>
              <a:chOff x="6215074" y="3357562"/>
              <a:chExt cx="2665134" cy="2428892"/>
            </a:xfrm>
          </p:grpSpPr>
          <p:grpSp>
            <p:nvGrpSpPr>
              <p:cNvPr id="5" name="Grupa 34"/>
              <p:cNvGrpSpPr/>
              <p:nvPr/>
            </p:nvGrpSpPr>
            <p:grpSpPr>
              <a:xfrm>
                <a:off x="7215206" y="3357562"/>
                <a:ext cx="1665002" cy="2428892"/>
                <a:chOff x="5643570" y="3286124"/>
                <a:chExt cx="1665002" cy="2428892"/>
              </a:xfrm>
            </p:grpSpPr>
            <p:grpSp>
              <p:nvGrpSpPr>
                <p:cNvPr id="6" name="Grupa 20"/>
                <p:cNvGrpSpPr/>
                <p:nvPr/>
              </p:nvGrpSpPr>
              <p:grpSpPr>
                <a:xfrm>
                  <a:off x="5643570" y="3286124"/>
                  <a:ext cx="1665002" cy="500066"/>
                  <a:chOff x="2643174" y="4500570"/>
                  <a:chExt cx="1665002" cy="500066"/>
                </a:xfrm>
              </p:grpSpPr>
              <p:sp>
                <p:nvSpPr>
                  <p:cNvPr id="85" name="Sześciokąt 84"/>
                  <p:cNvSpPr/>
                  <p:nvPr/>
                </p:nvSpPr>
                <p:spPr>
                  <a:xfrm>
                    <a:off x="2643174" y="4500570"/>
                    <a:ext cx="571504" cy="500066"/>
                  </a:xfrm>
                  <a:prstGeom prst="hexagon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M</a:t>
                    </a:r>
                    <a:endParaRPr lang="pl-PL" dirty="0"/>
                  </a:p>
                </p:txBody>
              </p:sp>
              <p:cxnSp>
                <p:nvCxnSpPr>
                  <p:cNvPr id="86" name="Łącznik prosty 85"/>
                  <p:cNvCxnSpPr/>
                  <p:nvPr/>
                </p:nvCxnSpPr>
                <p:spPr>
                  <a:xfrm>
                    <a:off x="3214678" y="4786322"/>
                    <a:ext cx="428628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pole tekstowe 86"/>
                  <p:cNvSpPr txBox="1"/>
                  <p:nvPr/>
                </p:nvSpPr>
                <p:spPr>
                  <a:xfrm>
                    <a:off x="3714744" y="4572008"/>
                    <a:ext cx="59343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pl-PL" dirty="0" smtClean="0"/>
                      <a:t>UDP</a:t>
                    </a:r>
                    <a:endParaRPr lang="pl-PL" dirty="0"/>
                  </a:p>
                </p:txBody>
              </p:sp>
            </p:grpSp>
            <p:grpSp>
              <p:nvGrpSpPr>
                <p:cNvPr id="7" name="Grupa 24"/>
                <p:cNvGrpSpPr/>
                <p:nvPr/>
              </p:nvGrpSpPr>
              <p:grpSpPr>
                <a:xfrm>
                  <a:off x="5715008" y="4286256"/>
                  <a:ext cx="357190" cy="1428760"/>
                  <a:chOff x="2428860" y="4000504"/>
                  <a:chExt cx="357190" cy="1428760"/>
                </a:xfrm>
              </p:grpSpPr>
              <p:sp>
                <p:nvSpPr>
                  <p:cNvPr id="80" name="Prostokąt 79"/>
                  <p:cNvSpPr/>
                  <p:nvPr/>
                </p:nvSpPr>
                <p:spPr>
                  <a:xfrm>
                    <a:off x="2428860" y="4000504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1</a:t>
                    </a:r>
                    <a:endParaRPr lang="pl-PL" dirty="0"/>
                  </a:p>
                </p:txBody>
              </p:sp>
              <p:sp>
                <p:nvSpPr>
                  <p:cNvPr id="81" name="Prostokąt 80"/>
                  <p:cNvSpPr/>
                  <p:nvPr/>
                </p:nvSpPr>
                <p:spPr>
                  <a:xfrm>
                    <a:off x="2428860" y="4286256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2</a:t>
                    </a:r>
                    <a:endParaRPr lang="pl-PL" dirty="0"/>
                  </a:p>
                </p:txBody>
              </p:sp>
              <p:sp>
                <p:nvSpPr>
                  <p:cNvPr id="82" name="Prostokąt 81"/>
                  <p:cNvSpPr/>
                  <p:nvPr/>
                </p:nvSpPr>
                <p:spPr>
                  <a:xfrm>
                    <a:off x="2428860" y="4572008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3</a:t>
                    </a:r>
                    <a:endParaRPr lang="pl-PL" dirty="0"/>
                  </a:p>
                </p:txBody>
              </p:sp>
              <p:sp>
                <p:nvSpPr>
                  <p:cNvPr id="83" name="Prostokąt 82"/>
                  <p:cNvSpPr/>
                  <p:nvPr/>
                </p:nvSpPr>
                <p:spPr>
                  <a:xfrm>
                    <a:off x="2428860" y="4857760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A</a:t>
                    </a:r>
                    <a:endParaRPr lang="pl-PL" dirty="0"/>
                  </a:p>
                </p:txBody>
              </p:sp>
              <p:sp>
                <p:nvSpPr>
                  <p:cNvPr id="84" name="Prostokąt 83"/>
                  <p:cNvSpPr/>
                  <p:nvPr/>
                </p:nvSpPr>
                <p:spPr>
                  <a:xfrm>
                    <a:off x="2428860" y="5143512"/>
                    <a:ext cx="357190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dirty="0" smtClean="0"/>
                      <a:t>A</a:t>
                    </a:r>
                    <a:endParaRPr lang="pl-PL" dirty="0"/>
                  </a:p>
                </p:txBody>
              </p:sp>
            </p:grpSp>
            <p:cxnSp>
              <p:nvCxnSpPr>
                <p:cNvPr id="79" name="Łącznik prosty 78"/>
                <p:cNvCxnSpPr/>
                <p:nvPr/>
              </p:nvCxnSpPr>
              <p:spPr>
                <a:xfrm rot="5400000">
                  <a:off x="5680083" y="4035429"/>
                  <a:ext cx="500066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Sześciokąt 74"/>
              <p:cNvSpPr/>
              <p:nvPr/>
            </p:nvSpPr>
            <p:spPr>
              <a:xfrm>
                <a:off x="6215074" y="3357562"/>
                <a:ext cx="571504" cy="500066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/>
                  <a:t>G</a:t>
                </a:r>
                <a:endParaRPr lang="pl-PL" dirty="0"/>
              </a:p>
            </p:txBody>
          </p:sp>
          <p:cxnSp>
            <p:nvCxnSpPr>
              <p:cNvPr id="76" name="Łącznik prosty 75"/>
              <p:cNvCxnSpPr/>
              <p:nvPr/>
            </p:nvCxnSpPr>
            <p:spPr>
              <a:xfrm>
                <a:off x="6786578" y="3643314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8" name="Strzałka w prawo 57"/>
          <p:cNvSpPr/>
          <p:nvPr/>
        </p:nvSpPr>
        <p:spPr>
          <a:xfrm>
            <a:off x="4000496" y="4857760"/>
            <a:ext cx="207170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Transpeptydaza</a:t>
            </a:r>
            <a:endParaRPr lang="pl-PL" dirty="0"/>
          </a:p>
        </p:txBody>
      </p:sp>
      <p:sp>
        <p:nvSpPr>
          <p:cNvPr id="59" name="Strzałka w prawo 58"/>
          <p:cNvSpPr/>
          <p:nvPr/>
        </p:nvSpPr>
        <p:spPr>
          <a:xfrm>
            <a:off x="4071934" y="2786058"/>
            <a:ext cx="207170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Transglikolaza</a:t>
            </a:r>
            <a:endParaRPr lang="pl-PL" dirty="0"/>
          </a:p>
        </p:txBody>
      </p:sp>
      <p:sp>
        <p:nvSpPr>
          <p:cNvPr id="65" name="Prostokąt zaokrąglony 64"/>
          <p:cNvSpPr/>
          <p:nvPr/>
        </p:nvSpPr>
        <p:spPr>
          <a:xfrm>
            <a:off x="4357686" y="2357430"/>
            <a:ext cx="1428760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Glikopeptyd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Czym są leki przeciwdrobnoustrojowe?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Siła działania:</a:t>
            </a:r>
          </a:p>
          <a:p>
            <a:pPr lvl="1">
              <a:buFontTx/>
              <a:buChar char="-"/>
            </a:pPr>
            <a:r>
              <a:rPr lang="pl-PL" dirty="0" smtClean="0"/>
              <a:t>Określana za pomocą dwóch parametrów:</a:t>
            </a:r>
          </a:p>
          <a:p>
            <a:pPr lvl="1">
              <a:buFontTx/>
              <a:buChar char="-"/>
            </a:pPr>
            <a:r>
              <a:rPr lang="pl-PL" dirty="0" smtClean="0"/>
              <a:t>MIC – minimalne stężenie hamujące</a:t>
            </a:r>
          </a:p>
          <a:p>
            <a:pPr lvl="1">
              <a:buFontTx/>
              <a:buChar char="-"/>
            </a:pPr>
            <a:r>
              <a:rPr lang="pl-PL" dirty="0" smtClean="0"/>
              <a:t>MBC – minimalne stężenie bakteriobójcze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Glikopeptydy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l-PL" dirty="0" smtClean="0"/>
              <a:t>Należą do nich: </a:t>
            </a:r>
          </a:p>
          <a:p>
            <a:pPr lvl="1">
              <a:buFontTx/>
              <a:buChar char="-"/>
            </a:pPr>
            <a:r>
              <a:rPr lang="pl-PL" dirty="0" smtClean="0">
                <a:solidFill>
                  <a:srgbClr val="FF0000"/>
                </a:solidFill>
              </a:rPr>
              <a:t>Wankomycyna</a:t>
            </a:r>
          </a:p>
          <a:p>
            <a:pPr lvl="1">
              <a:buFontTx/>
              <a:buChar char="-"/>
            </a:pPr>
            <a:r>
              <a:rPr lang="pl-PL" dirty="0" err="1" smtClean="0"/>
              <a:t>Teikoplanina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Antybiotyki działające poprzez blokadę </a:t>
            </a:r>
            <a:r>
              <a:rPr lang="pl-PL" dirty="0" err="1" smtClean="0"/>
              <a:t>transglikozylazy</a:t>
            </a:r>
            <a:r>
              <a:rPr lang="pl-PL" dirty="0" smtClean="0"/>
              <a:t> hamują przedłużanie łańcuchów </a:t>
            </a:r>
            <a:r>
              <a:rPr lang="pl-PL" dirty="0" err="1" smtClean="0"/>
              <a:t>peptydoglikanów</a:t>
            </a: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Tworzą wiązania wodorowe z końcowymi grupami </a:t>
            </a:r>
            <a:r>
              <a:rPr lang="pl-PL" dirty="0" err="1" smtClean="0"/>
              <a:t>D-alanylo-D-alaniny</a:t>
            </a:r>
            <a:r>
              <a:rPr lang="pl-PL" dirty="0" smtClean="0"/>
              <a:t> </a:t>
            </a:r>
            <a:r>
              <a:rPr lang="pl-PL" dirty="0" err="1" smtClean="0"/>
              <a:t>UDP-muramylopentapeptydu</a:t>
            </a: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Glikopeptydy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err="1" smtClean="0"/>
              <a:t>Glikopeptydy</a:t>
            </a:r>
            <a:r>
              <a:rPr lang="pl-PL" dirty="0" smtClean="0"/>
              <a:t> nie wchłaniają się z przewodu pokarmowego, muszą być podawane pozajelitowo, aby miały działanie ogólnoustrojowe</a:t>
            </a:r>
          </a:p>
          <a:p>
            <a:pPr>
              <a:buFontTx/>
              <a:buChar char="-"/>
            </a:pPr>
            <a:r>
              <a:rPr lang="pl-PL" dirty="0" smtClean="0"/>
              <a:t>Mogą być podawane również doustnie – leczenie </a:t>
            </a:r>
            <a:r>
              <a:rPr lang="pl-PL" i="1" dirty="0" err="1" smtClean="0"/>
              <a:t>Clostridioides</a:t>
            </a:r>
            <a:r>
              <a:rPr lang="pl-PL" i="1" dirty="0" smtClean="0"/>
              <a:t> </a:t>
            </a:r>
            <a:r>
              <a:rPr lang="pl-PL" i="1" dirty="0" err="1" smtClean="0"/>
              <a:t>difficile</a:t>
            </a:r>
            <a:endParaRPr lang="pl-PL" i="1" dirty="0" smtClean="0"/>
          </a:p>
          <a:p>
            <a:pPr>
              <a:buFontTx/>
              <a:buChar char="-"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wpływające na syntezę ściany komórkowej - inne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pl-PL" dirty="0" err="1" smtClean="0"/>
              <a:t>Fosfomycyna</a:t>
            </a:r>
            <a:r>
              <a:rPr lang="pl-PL" dirty="0" smtClean="0"/>
              <a:t> – hamuje syntezę kwasu </a:t>
            </a:r>
            <a:r>
              <a:rPr lang="pl-PL" dirty="0" err="1" smtClean="0"/>
              <a:t>N-acetylomuraminowego</a:t>
            </a:r>
            <a:r>
              <a:rPr lang="pl-PL" dirty="0" smtClean="0"/>
              <a:t> z </a:t>
            </a:r>
            <a:r>
              <a:rPr lang="pl-PL" dirty="0" err="1" smtClean="0"/>
              <a:t>UDP-N-acetyloglutaminy</a:t>
            </a:r>
            <a:r>
              <a:rPr lang="pl-PL" dirty="0" smtClean="0"/>
              <a:t> i </a:t>
            </a:r>
            <a:r>
              <a:rPr lang="pl-PL" dirty="0" err="1" smtClean="0"/>
              <a:t>fosfoenolopirogronianu</a:t>
            </a:r>
            <a:r>
              <a:rPr lang="pl-PL" dirty="0" smtClean="0"/>
              <a:t> – w efekcie hamuje pierwszy etap syntezy mureiny</a:t>
            </a:r>
          </a:p>
          <a:p>
            <a:pPr lvl="1">
              <a:buNone/>
            </a:pPr>
            <a:r>
              <a:rPr lang="pl-PL" dirty="0" err="1" smtClean="0"/>
              <a:t>Bacytracyna</a:t>
            </a:r>
            <a:r>
              <a:rPr lang="pl-PL" dirty="0" smtClean="0"/>
              <a:t> – hamuje reaktywacje lipidu C55</a:t>
            </a:r>
          </a:p>
          <a:p>
            <a:pPr lvl="1">
              <a:buNone/>
            </a:pPr>
            <a:r>
              <a:rPr lang="pl-PL" dirty="0" err="1" smtClean="0"/>
              <a:t>Teryzodon</a:t>
            </a:r>
            <a:r>
              <a:rPr lang="pl-PL" dirty="0" smtClean="0"/>
              <a:t> – hamuje wiązanie z </a:t>
            </a:r>
            <a:r>
              <a:rPr lang="pl-PL" dirty="0" err="1" smtClean="0"/>
              <a:t>D-alanylo-D-alaniną</a:t>
            </a:r>
            <a:r>
              <a:rPr lang="pl-PL" dirty="0" smtClean="0"/>
              <a:t> (antybiotyk przeciwgruźliczy)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hamujące syntezę białek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Są to antybiotyki działające poprzez interferencję z rybosomami biorącymi udział w syntezie białek bakteryjnych.</a:t>
            </a:r>
          </a:p>
          <a:p>
            <a:pPr>
              <a:buNone/>
            </a:pPr>
            <a:r>
              <a:rPr lang="pl-PL" dirty="0" smtClean="0"/>
              <a:t>Rybosomy bakteryjne składają się z dwóch podjednostek – 30S oraz 50S, które zbudowane są z </a:t>
            </a:r>
            <a:r>
              <a:rPr lang="pl-PL" dirty="0" err="1" smtClean="0"/>
              <a:t>rRNA</a:t>
            </a:r>
            <a:r>
              <a:rPr lang="pl-PL" dirty="0" smtClean="0"/>
              <a:t> oraz białek – są </a:t>
            </a:r>
            <a:r>
              <a:rPr lang="pl-PL" dirty="0" err="1" smtClean="0"/>
              <a:t>rybonukleoproteinami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hamujące syntezę białek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Synteza białek bakteryjnych</a:t>
            </a:r>
          </a:p>
          <a:p>
            <a:pPr>
              <a:buNone/>
            </a:pPr>
            <a:r>
              <a:rPr lang="pl-PL" dirty="0" smtClean="0"/>
              <a:t>	- </a:t>
            </a:r>
            <a:r>
              <a:rPr lang="pl-PL" b="1" dirty="0" smtClean="0"/>
              <a:t>transkrypcja</a:t>
            </a:r>
            <a:r>
              <a:rPr lang="pl-PL" dirty="0" smtClean="0"/>
              <a:t> informacji z DNA do </a:t>
            </a:r>
            <a:r>
              <a:rPr lang="pl-PL" dirty="0" err="1" smtClean="0"/>
              <a:t>mRNA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- Przyłączenie </a:t>
            </a:r>
            <a:r>
              <a:rPr lang="pl-PL" dirty="0" err="1" smtClean="0"/>
              <a:t>mRNA</a:t>
            </a:r>
            <a:r>
              <a:rPr lang="pl-PL" dirty="0" smtClean="0"/>
              <a:t> do podjednostki S50 </a:t>
            </a:r>
            <a:r>
              <a:rPr lang="pl-PL" dirty="0" err="1" smtClean="0"/>
              <a:t>rybosomu</a:t>
            </a:r>
            <a:r>
              <a:rPr lang="pl-PL" dirty="0" smtClean="0"/>
              <a:t> </a:t>
            </a:r>
            <a:r>
              <a:rPr lang="pl-PL" dirty="0" smtClean="0"/>
              <a:t>              i </a:t>
            </a:r>
            <a:r>
              <a:rPr lang="pl-PL" dirty="0" err="1" smtClean="0"/>
              <a:t>starteru</a:t>
            </a:r>
            <a:r>
              <a:rPr lang="pl-PL" dirty="0" smtClean="0"/>
              <a:t> </a:t>
            </a:r>
            <a:r>
              <a:rPr lang="pl-PL" dirty="0" err="1" smtClean="0"/>
              <a:t>tRNA</a:t>
            </a:r>
            <a:r>
              <a:rPr lang="pl-PL" dirty="0" smtClean="0"/>
              <a:t> (</a:t>
            </a:r>
            <a:r>
              <a:rPr lang="pl-PL" dirty="0" err="1" smtClean="0"/>
              <a:t>formylometionylo-tRNA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	- Przyłączenie podjednostki S30 do kompleksu</a:t>
            </a:r>
          </a:p>
          <a:p>
            <a:pPr>
              <a:buNone/>
            </a:pPr>
            <a:r>
              <a:rPr lang="pl-PL" dirty="0" smtClean="0"/>
              <a:t>	- Przyłączenie do </a:t>
            </a:r>
            <a:r>
              <a:rPr lang="pl-PL" dirty="0" err="1" smtClean="0"/>
              <a:t>mRNA</a:t>
            </a:r>
            <a:r>
              <a:rPr lang="pl-PL" dirty="0" smtClean="0"/>
              <a:t> odpowiedniego antykodonu </a:t>
            </a:r>
            <a:r>
              <a:rPr lang="pl-PL" dirty="0" err="1" smtClean="0"/>
              <a:t>tRNA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- Wytworzenie łańcucha peptydowego poprzez połączenie sąsiadujących aminokwasów </a:t>
            </a:r>
            <a:r>
              <a:rPr lang="pl-PL" b="1" dirty="0" smtClean="0"/>
              <a:t>(</a:t>
            </a:r>
            <a:r>
              <a:rPr lang="pl-PL" b="1" dirty="0" err="1" smtClean="0"/>
              <a:t>transacylowanie</a:t>
            </a:r>
            <a:r>
              <a:rPr lang="pl-PL" b="1" dirty="0" smtClean="0"/>
              <a:t>)</a:t>
            </a:r>
          </a:p>
          <a:p>
            <a:pPr>
              <a:buNone/>
            </a:pPr>
            <a:r>
              <a:rPr lang="pl-PL" b="1" dirty="0" smtClean="0"/>
              <a:t>	- Translokacja </a:t>
            </a:r>
            <a:r>
              <a:rPr lang="pl-PL" dirty="0" smtClean="0"/>
              <a:t>łańcucha </a:t>
            </a:r>
            <a:r>
              <a:rPr lang="pl-PL" dirty="0" err="1" smtClean="0"/>
              <a:t>mRNA</a:t>
            </a:r>
            <a:r>
              <a:rPr lang="pl-PL" dirty="0" smtClean="0"/>
              <a:t> w kompleksie </a:t>
            </a:r>
            <a:r>
              <a:rPr lang="pl-PL" dirty="0" err="1" smtClean="0"/>
              <a:t>rybosomalnym</a:t>
            </a:r>
            <a:endParaRPr lang="pl-PL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hamujące syntezę białek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Do antybiotyków hamujących syntezę białek zaliczamy:</a:t>
            </a:r>
          </a:p>
          <a:p>
            <a:pPr lvl="1">
              <a:buFontTx/>
              <a:buChar char="-"/>
            </a:pPr>
            <a:r>
              <a:rPr lang="pl-PL" dirty="0" err="1" smtClean="0"/>
              <a:t>Aminoglikozydy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Tetracykliny</a:t>
            </a:r>
          </a:p>
          <a:p>
            <a:pPr lvl="1">
              <a:buFontTx/>
              <a:buChar char="-"/>
            </a:pPr>
            <a:r>
              <a:rPr lang="pl-PL" dirty="0" err="1" smtClean="0"/>
              <a:t>Makrolidy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Chloramfenikol</a:t>
            </a:r>
          </a:p>
          <a:p>
            <a:pPr lvl="1">
              <a:buFontTx/>
              <a:buChar char="-"/>
            </a:pPr>
            <a:r>
              <a:rPr lang="pl-PL" dirty="0" err="1" smtClean="0"/>
              <a:t>Linkozamidy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Kwas </a:t>
            </a:r>
            <a:r>
              <a:rPr lang="pl-PL" dirty="0" err="1" smtClean="0"/>
              <a:t>fusydowy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Oksazolidynony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Streptograminy</a:t>
            </a:r>
            <a:endParaRPr lang="pl-PL" dirty="0" smtClean="0"/>
          </a:p>
          <a:p>
            <a:pPr lvl="1">
              <a:buFontTx/>
              <a:buChar char="-"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hamujące syntezę białek - </a:t>
            </a:r>
            <a:r>
              <a:rPr lang="pl-PL" dirty="0" err="1" smtClean="0"/>
              <a:t>aminoglikozydy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Działają poprzez nieodwracalne połączenie się z dwiema zasadami adeninowymi zlokalizowanymi przy fragmencie 16S-rRNA podjednostki 30S – w efekcie zaburza to kontrole zgodności kodonu i antykodonu, powstają błędnie zbudowane białka, co prowadzi do nieodwracalnego uszkodzenia błon</a:t>
            </a:r>
          </a:p>
          <a:p>
            <a:pPr lvl="1">
              <a:buFontTx/>
              <a:buChar char="-"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Aminoglikozydy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err="1" smtClean="0"/>
              <a:t>Aminoglikozydy</a:t>
            </a:r>
            <a:r>
              <a:rPr lang="pl-PL" dirty="0" smtClean="0"/>
              <a:t> działają bakteriobójczo.</a:t>
            </a:r>
          </a:p>
          <a:p>
            <a:pPr>
              <a:buFontTx/>
              <a:buChar char="-"/>
            </a:pPr>
            <a:r>
              <a:rPr lang="pl-PL" dirty="0" smtClean="0"/>
              <a:t>Działają na </a:t>
            </a:r>
            <a:r>
              <a:rPr lang="pl-PL" i="1" dirty="0" err="1" smtClean="0"/>
              <a:t>Enterobacteriacae</a:t>
            </a:r>
            <a:r>
              <a:rPr lang="pl-PL" dirty="0" smtClean="0"/>
              <a:t>, gronkowce </a:t>
            </a:r>
            <a:r>
              <a:rPr lang="pl-PL" dirty="0" smtClean="0"/>
              <a:t> oraz </a:t>
            </a:r>
            <a:r>
              <a:rPr lang="pl-PL" dirty="0" smtClean="0"/>
              <a:t>(grupa </a:t>
            </a:r>
            <a:r>
              <a:rPr lang="pl-PL" dirty="0" err="1" smtClean="0"/>
              <a:t>kanamycyny</a:t>
            </a:r>
            <a:r>
              <a:rPr lang="pl-PL" dirty="0" smtClean="0"/>
              <a:t> i </a:t>
            </a:r>
            <a:r>
              <a:rPr lang="pl-PL" dirty="0" err="1" smtClean="0"/>
              <a:t>gentamycyny</a:t>
            </a:r>
            <a:r>
              <a:rPr lang="pl-PL" dirty="0" smtClean="0"/>
              <a:t>) </a:t>
            </a:r>
            <a:r>
              <a:rPr lang="pl-PL" dirty="0" smtClean="0"/>
              <a:t>       na </a:t>
            </a:r>
            <a:r>
              <a:rPr lang="pl-PL" i="1" dirty="0" err="1" smtClean="0"/>
              <a:t>Pseudomonas</a:t>
            </a:r>
            <a:r>
              <a:rPr lang="pl-PL" dirty="0" smtClean="0"/>
              <a:t>.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Oporność na </a:t>
            </a:r>
            <a:r>
              <a:rPr lang="pl-PL" dirty="0" err="1" smtClean="0"/>
              <a:t>aminoglikozydy</a:t>
            </a:r>
            <a:r>
              <a:rPr lang="pl-PL" dirty="0" smtClean="0"/>
              <a:t> powstaje szybko, najczęściej wynika z wytwarzania enzymów inaktywujących lek.</a:t>
            </a:r>
          </a:p>
          <a:p>
            <a:pPr lvl="1">
              <a:buFontTx/>
              <a:buChar char="-"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Aminoglikozydy</a:t>
            </a:r>
            <a:r>
              <a:rPr lang="pl-PL" dirty="0" smtClean="0"/>
              <a:t> - podział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Streptomycyna – używana w leczeniu gruźlicy</a:t>
            </a:r>
          </a:p>
          <a:p>
            <a:pPr>
              <a:buFontTx/>
              <a:buChar char="-"/>
            </a:pPr>
            <a:r>
              <a:rPr lang="pl-PL" dirty="0" smtClean="0"/>
              <a:t>Grupa neomycyny</a:t>
            </a:r>
          </a:p>
          <a:p>
            <a:pPr lvl="1">
              <a:buFontTx/>
              <a:buChar char="-"/>
            </a:pPr>
            <a:r>
              <a:rPr lang="pl-PL" dirty="0" smtClean="0">
                <a:solidFill>
                  <a:srgbClr val="FF0000"/>
                </a:solidFill>
              </a:rPr>
              <a:t>Neomycyna</a:t>
            </a:r>
          </a:p>
          <a:p>
            <a:pPr lvl="1">
              <a:buFontTx/>
              <a:buChar char="-"/>
            </a:pPr>
            <a:r>
              <a:rPr lang="pl-PL" dirty="0" err="1" smtClean="0"/>
              <a:t>Paromomycyna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Grupa </a:t>
            </a:r>
            <a:r>
              <a:rPr lang="pl-PL" dirty="0" err="1" smtClean="0"/>
              <a:t>kanamycyny-gentamycyny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Kanamycyna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Gentamycyna</a:t>
            </a:r>
            <a:endParaRPr lang="pl-PL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pl-PL" dirty="0" err="1" smtClean="0"/>
              <a:t>Amikacyna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Tobramycyna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Netylmycyna</a:t>
            </a: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pPr lvl="1">
              <a:buFontTx/>
              <a:buChar char="-"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hamujące syntezę białek - tetracykliny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l-PL" dirty="0" smtClean="0"/>
              <a:t>Tetracykliny hamują syntezę białek poprzez uniemożliwienie wiązania grupy </a:t>
            </a:r>
            <a:r>
              <a:rPr lang="pl-PL" dirty="0" err="1" smtClean="0"/>
              <a:t>aminoacylowej</a:t>
            </a:r>
            <a:r>
              <a:rPr lang="pl-PL" dirty="0" smtClean="0"/>
              <a:t> </a:t>
            </a:r>
            <a:r>
              <a:rPr lang="pl-PL" dirty="0" err="1" smtClean="0"/>
              <a:t>tRNA</a:t>
            </a:r>
            <a:r>
              <a:rPr lang="pl-PL" dirty="0" smtClean="0"/>
              <a:t> do miejsc akceptorowych rybosomów – zapobiega to wydłużaniu się łańcuchów peptydowych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Oporność na tetracykliny może wynikać                  z zaburzenia transportu aktywnego do komórki bakteryjnej lub zmian strukturalnych                     w rybosomach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Oporność na leki przeciwdrobnoustrojowe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l-PL" dirty="0" smtClean="0"/>
              <a:t>O oporności mówimy, kiedy MIC danego antybiotyku jest większy, niż możliwe do uzyskania i nietoksyczne stężenie danej substancji w organizmie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Wyróżniamy oporność</a:t>
            </a:r>
          </a:p>
          <a:p>
            <a:pPr lvl="1">
              <a:buFontTx/>
              <a:buChar char="-"/>
            </a:pPr>
            <a:r>
              <a:rPr lang="pl-PL" dirty="0" smtClean="0"/>
              <a:t>Pierwotną</a:t>
            </a:r>
          </a:p>
          <a:p>
            <a:pPr lvl="1">
              <a:buFontTx/>
              <a:buChar char="-"/>
            </a:pPr>
            <a:r>
              <a:rPr lang="pl-PL" dirty="0" smtClean="0"/>
              <a:t>Wtórną </a:t>
            </a:r>
          </a:p>
          <a:p>
            <a:pPr lvl="2">
              <a:buFontTx/>
              <a:buChar char="-"/>
            </a:pPr>
            <a:r>
              <a:rPr lang="pl-PL" dirty="0" smtClean="0"/>
              <a:t>Jednostopniowa (typu streptomycyny)</a:t>
            </a:r>
          </a:p>
          <a:p>
            <a:pPr lvl="2">
              <a:buFontTx/>
              <a:buChar char="-"/>
            </a:pPr>
            <a:r>
              <a:rPr lang="pl-PL" dirty="0" smtClean="0"/>
              <a:t>Wielostopniowa (typu penicyliny)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Tetracykliny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Tetracykliny działają bakteriostatyczne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Spektrum działania:</a:t>
            </a:r>
          </a:p>
          <a:p>
            <a:pPr lvl="1">
              <a:buFontTx/>
              <a:buChar char="-"/>
            </a:pPr>
            <a:r>
              <a:rPr lang="pl-PL" dirty="0" smtClean="0"/>
              <a:t>Bakterie Gram-dodatnie</a:t>
            </a:r>
          </a:p>
          <a:p>
            <a:pPr lvl="1">
              <a:buFontTx/>
              <a:buChar char="-"/>
            </a:pPr>
            <a:r>
              <a:rPr lang="pl-PL" dirty="0" smtClean="0"/>
              <a:t>Bakterie Gram-ujemne</a:t>
            </a:r>
          </a:p>
          <a:p>
            <a:pPr lvl="1">
              <a:buFontTx/>
              <a:buChar char="-"/>
            </a:pPr>
            <a:r>
              <a:rPr lang="pl-PL" dirty="0" smtClean="0"/>
              <a:t>Krętki </a:t>
            </a:r>
          </a:p>
          <a:p>
            <a:pPr lvl="1">
              <a:buFontTx/>
              <a:buChar char="-"/>
            </a:pPr>
            <a:r>
              <a:rPr lang="pl-PL" dirty="0" smtClean="0"/>
              <a:t>Bakterie wewnątrzkomórkowe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Tetracykliny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Do </a:t>
            </a:r>
            <a:r>
              <a:rPr lang="pl-PL" dirty="0" err="1" smtClean="0"/>
              <a:t>tetracyklin</a:t>
            </a:r>
            <a:r>
              <a:rPr lang="pl-PL" dirty="0" smtClean="0"/>
              <a:t> należą:</a:t>
            </a:r>
          </a:p>
          <a:p>
            <a:pPr lvl="1">
              <a:buFontTx/>
              <a:buChar char="-"/>
            </a:pPr>
            <a:r>
              <a:rPr lang="pl-PL" dirty="0" smtClean="0"/>
              <a:t>Tetracyklina</a:t>
            </a:r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Doksycyklina</a:t>
            </a:r>
            <a:endParaRPr lang="pl-PL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pl-PL" dirty="0" err="1" smtClean="0"/>
              <a:t>Tigecyklina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hamujące syntezę białek </a:t>
            </a:r>
            <a:r>
              <a:rPr lang="pl-PL" dirty="0" smtClean="0"/>
              <a:t>– </a:t>
            </a:r>
            <a:r>
              <a:rPr lang="pl-PL" dirty="0" err="1" smtClean="0"/>
              <a:t>makrolidy</a:t>
            </a:r>
            <a:r>
              <a:rPr lang="pl-PL" dirty="0" smtClean="0"/>
              <a:t> i ich analogi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Antybiotyki </a:t>
            </a:r>
            <a:r>
              <a:rPr lang="pl-PL" dirty="0" err="1" smtClean="0"/>
              <a:t>makrolidowe</a:t>
            </a:r>
            <a:r>
              <a:rPr lang="pl-PL" dirty="0" smtClean="0"/>
              <a:t> hamują elongacje białek w wyniku odwracalnego wiązania         do fragmentu 23S-rRNA podjednostki S50 </a:t>
            </a:r>
            <a:r>
              <a:rPr lang="pl-PL" dirty="0" err="1" smtClean="0"/>
              <a:t>rybosomu</a:t>
            </a:r>
            <a:r>
              <a:rPr lang="pl-PL" dirty="0" smtClean="0"/>
              <a:t>, w wyniku czego następuje zablokowanie kanału </a:t>
            </a:r>
            <a:r>
              <a:rPr lang="pl-PL" dirty="0" err="1" smtClean="0"/>
              <a:t>rybosomalnego</a:t>
            </a:r>
            <a:r>
              <a:rPr lang="pl-PL" dirty="0" smtClean="0"/>
              <a:t>,          przez który musi przejść powstający peptyd        w procesie translokacji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Makrolidy</a:t>
            </a:r>
            <a:r>
              <a:rPr lang="pl-PL" dirty="0" smtClean="0"/>
              <a:t> i ich analogi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pl-PL" dirty="0" smtClean="0"/>
              <a:t>Działają bakteriostatyczne, a także, w wyższych stężeniach, częściowo bakteriobójczo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Oporność na </a:t>
            </a:r>
            <a:r>
              <a:rPr lang="pl-PL" dirty="0" err="1" smtClean="0"/>
              <a:t>makrolidy</a:t>
            </a:r>
            <a:r>
              <a:rPr lang="pl-PL" dirty="0" smtClean="0"/>
              <a:t> może wynikać z nasilenia transportu leku z komórki bakteryjnej                 lub powstaniu enzymów hydrolizujących lek</a:t>
            </a:r>
          </a:p>
          <a:p>
            <a:pPr>
              <a:buFontTx/>
              <a:buChar char="-"/>
            </a:pPr>
            <a:r>
              <a:rPr lang="pl-PL" dirty="0" smtClean="0"/>
              <a:t>Dodatkowo może występować oporność krzyżowa z </a:t>
            </a:r>
            <a:r>
              <a:rPr lang="pl-PL" dirty="0" err="1" smtClean="0"/>
              <a:t>linkozamidami</a:t>
            </a:r>
            <a:r>
              <a:rPr lang="pl-PL" dirty="0" smtClean="0"/>
              <a:t>, chloramfenikolem, </a:t>
            </a:r>
            <a:r>
              <a:rPr lang="pl-PL" dirty="0" err="1" smtClean="0"/>
              <a:t>oksazolidonami</a:t>
            </a:r>
            <a:r>
              <a:rPr lang="pl-PL" dirty="0" smtClean="0"/>
              <a:t> i </a:t>
            </a:r>
            <a:r>
              <a:rPr lang="pl-PL" dirty="0" err="1" smtClean="0"/>
              <a:t>streptograminą</a:t>
            </a:r>
            <a:r>
              <a:rPr lang="pl-PL" dirty="0" smtClean="0"/>
              <a:t>.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Makrolidy</a:t>
            </a:r>
            <a:r>
              <a:rPr lang="pl-PL" dirty="0" smtClean="0"/>
              <a:t> i ich analogi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Działają na bakterie Gram-dodatnie (</a:t>
            </a:r>
            <a:r>
              <a:rPr lang="pl-PL" dirty="0" smtClean="0"/>
              <a:t>tlenowe    i beztlenowe), niektóre Gram-ujemne</a:t>
            </a:r>
          </a:p>
          <a:p>
            <a:pPr>
              <a:buFontTx/>
              <a:buChar char="-"/>
            </a:pPr>
            <a:r>
              <a:rPr lang="pl-PL" dirty="0" smtClean="0"/>
              <a:t>Działają również na bakterie wewnątrzkomórkowe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Makrolidy</a:t>
            </a:r>
            <a:r>
              <a:rPr lang="pl-PL" dirty="0" smtClean="0"/>
              <a:t> i ich analogi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err="1" smtClean="0"/>
              <a:t>Makrolidy</a:t>
            </a:r>
            <a:r>
              <a:rPr lang="pl-PL" dirty="0" smtClean="0"/>
              <a:t>:</a:t>
            </a:r>
          </a:p>
          <a:p>
            <a:pPr lvl="1">
              <a:buFontTx/>
              <a:buChar char="-"/>
            </a:pPr>
            <a:r>
              <a:rPr lang="pl-PL" dirty="0" smtClean="0"/>
              <a:t>Erytromycyna</a:t>
            </a:r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Klarytromycyna</a:t>
            </a:r>
            <a:endParaRPr lang="pl-PL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pl-PL" dirty="0" err="1" smtClean="0"/>
              <a:t>Roksytromycyna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Spiramycyna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Analogi </a:t>
            </a:r>
            <a:r>
              <a:rPr lang="pl-PL" dirty="0" err="1" smtClean="0"/>
              <a:t>makrolidów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Azytromycyna</a:t>
            </a:r>
            <a:r>
              <a:rPr lang="pl-PL" dirty="0" smtClean="0"/>
              <a:t> – </a:t>
            </a:r>
            <a:r>
              <a:rPr lang="pl-PL" dirty="0" err="1" smtClean="0"/>
              <a:t>azalid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Telitromycyna</a:t>
            </a:r>
            <a:r>
              <a:rPr lang="pl-PL" dirty="0" smtClean="0"/>
              <a:t> - </a:t>
            </a:r>
            <a:r>
              <a:rPr lang="pl-PL" dirty="0" err="1" smtClean="0"/>
              <a:t>ketolid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hamujące syntezę białek </a:t>
            </a:r>
            <a:r>
              <a:rPr lang="pl-PL" dirty="0" smtClean="0"/>
              <a:t>– Chloramfenikol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Chloramfenikol działa poprzez wiązanie się      z centrum aktywnym transferazy </a:t>
            </a:r>
            <a:r>
              <a:rPr lang="pl-PL" dirty="0" err="1" smtClean="0"/>
              <a:t>peptydylowej</a:t>
            </a:r>
            <a:r>
              <a:rPr lang="pl-PL" dirty="0" smtClean="0"/>
              <a:t> i hamowaniu enzymatycznym syntezy białek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 Polsce dostępne są jedynie preparaty        do stosowania miejscowego na skórę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Działa bakteriostatycznie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hamujące syntezę białek </a:t>
            </a:r>
            <a:r>
              <a:rPr lang="pl-PL" dirty="0" smtClean="0"/>
              <a:t>– </a:t>
            </a:r>
            <a:r>
              <a:rPr lang="pl-PL" dirty="0" err="1" smtClean="0"/>
              <a:t>Linkozamidy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err="1" smtClean="0"/>
              <a:t>Linkozamidy</a:t>
            </a:r>
            <a:r>
              <a:rPr lang="pl-PL" dirty="0" smtClean="0"/>
              <a:t> mają działanie i spektrum antybakteryjne podobne do </a:t>
            </a:r>
            <a:r>
              <a:rPr lang="pl-PL" dirty="0" err="1" smtClean="0"/>
              <a:t>makrolidów</a:t>
            </a:r>
            <a:r>
              <a:rPr lang="pl-PL" dirty="0" smtClean="0"/>
              <a:t> – powodują zahamowanie wydłużania łańcucha peptydowego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Jedynym stosowanym antybiotykiem z grupy </a:t>
            </a:r>
            <a:r>
              <a:rPr lang="pl-PL" dirty="0" err="1" smtClean="0"/>
              <a:t>linkozamidów</a:t>
            </a:r>
            <a:r>
              <a:rPr lang="pl-PL" dirty="0" smtClean="0"/>
              <a:t> jest </a:t>
            </a:r>
            <a:r>
              <a:rPr lang="pl-PL" dirty="0" err="1" smtClean="0">
                <a:solidFill>
                  <a:srgbClr val="FF0000"/>
                </a:solidFill>
              </a:rPr>
              <a:t>klindamycyna</a:t>
            </a:r>
            <a:endParaRPr lang="pl-PL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hamujące syntezę białek </a:t>
            </a:r>
            <a:r>
              <a:rPr lang="pl-PL" dirty="0" smtClean="0"/>
              <a:t>– </a:t>
            </a:r>
            <a:r>
              <a:rPr lang="pl-PL" dirty="0" err="1" smtClean="0"/>
              <a:t>Oksazolidynony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Działają wyłącznie na bakterie Gram-dodatnie</a:t>
            </a:r>
          </a:p>
          <a:p>
            <a:pPr>
              <a:buFontTx/>
              <a:buChar char="-"/>
            </a:pPr>
            <a:r>
              <a:rPr lang="pl-PL" dirty="0" smtClean="0"/>
              <a:t>Skuteczne wobec bakterii opornych na inne antybiotyki</a:t>
            </a:r>
          </a:p>
          <a:p>
            <a:pPr>
              <a:buFontTx/>
              <a:buChar char="-"/>
            </a:pPr>
            <a:r>
              <a:rPr lang="pl-PL" dirty="0" smtClean="0"/>
              <a:t>Działają poprzez wiązanie się z miejscem donorowym podjednostki 50S </a:t>
            </a:r>
            <a:r>
              <a:rPr lang="pl-PL" dirty="0" err="1" smtClean="0"/>
              <a:t>rybosomu</a:t>
            </a:r>
            <a:r>
              <a:rPr lang="pl-PL" dirty="0" smtClean="0"/>
              <a:t>        w bezpośrednim sąsiedztwie centrum transferazy </a:t>
            </a:r>
            <a:r>
              <a:rPr lang="pl-PL" dirty="0" err="1" smtClean="0"/>
              <a:t>peptydylowej</a:t>
            </a:r>
            <a:r>
              <a:rPr lang="pl-PL" dirty="0" smtClean="0"/>
              <a:t> uniemożliwiając tym samym połączenie podjednostek 30S i 50S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Oksazolidynony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Oporność narasta bardzo wolno, może być związana z mutacją 23S-rRNA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Jedynym lekiem z tej grupy jest </a:t>
            </a:r>
            <a:r>
              <a:rPr lang="pl-PL" dirty="0" err="1" smtClean="0">
                <a:solidFill>
                  <a:srgbClr val="FF0000"/>
                </a:solidFill>
              </a:rPr>
              <a:t>linezolid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Oporność na leki przeciwdrobnoustrojowe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Oporność pierwotna:</a:t>
            </a:r>
          </a:p>
          <a:p>
            <a:pPr lvl="1">
              <a:buFontTx/>
              <a:buChar char="-"/>
            </a:pPr>
            <a:r>
              <a:rPr lang="pl-PL" dirty="0" smtClean="0"/>
              <a:t>Oporność występująca u drobnoustroju przed ekspozycją na lek, np.: oporność na penicylinę benzylową u </a:t>
            </a:r>
            <a:r>
              <a:rPr lang="pl-PL" i="1" dirty="0" err="1" smtClean="0"/>
              <a:t>Pseudomonas</a:t>
            </a:r>
            <a:r>
              <a:rPr lang="pl-PL" i="1" dirty="0" smtClean="0"/>
              <a:t> </a:t>
            </a:r>
            <a:r>
              <a:rPr lang="pl-PL" i="1" dirty="0" err="1" smtClean="0"/>
              <a:t>aeruginosa</a:t>
            </a:r>
            <a:endParaRPr lang="pl-PL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</a:t>
            </a:r>
            <a:r>
              <a:rPr lang="pl-PL" dirty="0" smtClean="0"/>
              <a:t>działające na kwasy nukleinowe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err="1" smtClean="0"/>
              <a:t>Fluorochinolony</a:t>
            </a:r>
            <a:r>
              <a:rPr lang="pl-PL" dirty="0" smtClean="0"/>
              <a:t> i ich analogi</a:t>
            </a:r>
          </a:p>
          <a:p>
            <a:pPr>
              <a:buFontTx/>
              <a:buChar char="-"/>
            </a:pPr>
            <a:r>
              <a:rPr lang="pl-PL" dirty="0" smtClean="0"/>
              <a:t>Antagoniści kwasu foliowego</a:t>
            </a:r>
          </a:p>
          <a:p>
            <a:pPr>
              <a:buFontTx/>
              <a:buChar char="-"/>
            </a:pPr>
            <a:r>
              <a:rPr lang="pl-PL" dirty="0" err="1" smtClean="0"/>
              <a:t>Metronidazol</a:t>
            </a: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</a:t>
            </a:r>
            <a:r>
              <a:rPr lang="pl-PL" dirty="0" smtClean="0"/>
              <a:t>działające na kwasy nukleinowe - </a:t>
            </a:r>
            <a:r>
              <a:rPr lang="pl-PL" dirty="0" err="1" smtClean="0"/>
              <a:t>fluorochinolony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Działają bakteriobójczo poprzez hamowanie </a:t>
            </a:r>
            <a:r>
              <a:rPr lang="pl-PL" dirty="0" err="1" smtClean="0"/>
              <a:t>gyrazy</a:t>
            </a:r>
            <a:r>
              <a:rPr lang="pl-PL" dirty="0" smtClean="0"/>
              <a:t> DNA (</a:t>
            </a:r>
            <a:r>
              <a:rPr lang="pl-PL" dirty="0" err="1" smtClean="0"/>
              <a:t>topoizomerazy</a:t>
            </a:r>
            <a:r>
              <a:rPr lang="pl-PL" dirty="0" smtClean="0"/>
              <a:t> II) i </a:t>
            </a:r>
            <a:r>
              <a:rPr lang="pl-PL" dirty="0" err="1" smtClean="0"/>
              <a:t>topoizomerazy</a:t>
            </a:r>
            <a:r>
              <a:rPr lang="pl-PL" dirty="0" smtClean="0"/>
              <a:t> IV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Oporność na </a:t>
            </a:r>
            <a:r>
              <a:rPr lang="pl-PL" dirty="0" err="1" smtClean="0"/>
              <a:t>fluorochinolony</a:t>
            </a:r>
            <a:r>
              <a:rPr lang="pl-PL" dirty="0" smtClean="0"/>
              <a:t> może wynikać     z mutacji podjednostki A </a:t>
            </a:r>
            <a:r>
              <a:rPr lang="pl-PL" dirty="0" err="1" smtClean="0"/>
              <a:t>gyrazy</a:t>
            </a:r>
            <a:r>
              <a:rPr lang="pl-PL" dirty="0" smtClean="0"/>
              <a:t> DNA             lub aktywnego usuwania leku z komórki bakteryjnej</a:t>
            </a:r>
          </a:p>
          <a:p>
            <a:pPr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Fluorochinolony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Grupa 1: działają przeciwko </a:t>
            </a:r>
            <a:r>
              <a:rPr lang="pl-PL" dirty="0" err="1" smtClean="0"/>
              <a:t>enterobakteriom</a:t>
            </a:r>
            <a:r>
              <a:rPr lang="pl-PL" dirty="0" smtClean="0"/>
              <a:t>, wliczając w to </a:t>
            </a:r>
            <a:r>
              <a:rPr lang="pl-PL" i="1" dirty="0" err="1" smtClean="0"/>
              <a:t>Pseudomonas</a:t>
            </a:r>
            <a:r>
              <a:rPr lang="pl-PL" i="1" dirty="0" smtClean="0"/>
              <a:t> </a:t>
            </a:r>
            <a:r>
              <a:rPr lang="pl-PL" i="1" dirty="0" err="1" smtClean="0"/>
              <a:t>aeurugonisa</a:t>
            </a:r>
            <a:r>
              <a:rPr lang="pl-PL" dirty="0" smtClean="0"/>
              <a:t>, słabo penetrują do tkanek – używane jedynie do leczenia infekcji układu moczowego</a:t>
            </a:r>
          </a:p>
          <a:p>
            <a:pPr lvl="1">
              <a:buFontTx/>
              <a:buChar char="-"/>
            </a:pPr>
            <a:r>
              <a:rPr lang="pl-PL" dirty="0" err="1" smtClean="0"/>
              <a:t>Norfloksacya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Enoksacyna</a:t>
            </a: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Fluorochinolony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Grupa 2 – standardowe </a:t>
            </a:r>
            <a:r>
              <a:rPr lang="pl-PL" dirty="0" err="1" smtClean="0"/>
              <a:t>chinolony</a:t>
            </a:r>
            <a:r>
              <a:rPr lang="pl-PL" dirty="0" smtClean="0"/>
              <a:t>: Działają głównie na bakterię Gram-ujemne</a:t>
            </a:r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Ciprofloksacyna</a:t>
            </a:r>
            <a:endParaRPr lang="pl-PL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pl-PL" dirty="0" err="1" smtClean="0"/>
              <a:t>Ofloksacyna</a:t>
            </a: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Fluorochinolony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Grupa 3: Działa na bakterie Gram-dodatnie, Gram-ujemne oraz wewnątrzkomórkowe</a:t>
            </a:r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Lewofloksacyna</a:t>
            </a:r>
            <a:endParaRPr lang="pl-PL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endParaRPr lang="pl-PL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pl-PL" dirty="0" smtClean="0"/>
              <a:t>Grupa </a:t>
            </a:r>
            <a:r>
              <a:rPr lang="pl-PL" dirty="0" smtClean="0"/>
              <a:t>4: Dodatkowo działają na bakterie beztlenowe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Moksyfloksacyna</a:t>
            </a:r>
            <a:r>
              <a:rPr lang="pl-PL" dirty="0" smtClean="0"/>
              <a:t> </a:t>
            </a:r>
            <a:endParaRPr lang="pl-PL" dirty="0" smtClean="0"/>
          </a:p>
          <a:p>
            <a:pPr lvl="1"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</a:t>
            </a:r>
            <a:r>
              <a:rPr lang="pl-PL" dirty="0" smtClean="0"/>
              <a:t>działające na kwasy nukleinowe – antagoniści kwasu foliowego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Sulfonamidy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Sulfadiazyna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Sulfametoksazol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err="1" smtClean="0"/>
              <a:t>Diamino-benzylopirymidyny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Trimetoprim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Sulfonamidy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Stanowią antymetabolity </a:t>
            </a:r>
            <a:r>
              <a:rPr lang="pl-PL" dirty="0" err="1" smtClean="0"/>
              <a:t>kompetycyjnie</a:t>
            </a:r>
            <a:r>
              <a:rPr lang="pl-PL" dirty="0" smtClean="0"/>
              <a:t> wypierające kwas </a:t>
            </a:r>
            <a:r>
              <a:rPr lang="pl-PL" dirty="0" err="1" smtClean="0"/>
              <a:t>p-aminobenzoesowy</a:t>
            </a:r>
            <a:r>
              <a:rPr lang="pl-PL" dirty="0" smtClean="0"/>
              <a:t> niezbędny bakteriom do syntezy kwasu </a:t>
            </a:r>
            <a:r>
              <a:rPr lang="pl-PL" dirty="0" err="1" smtClean="0"/>
              <a:t>dihydrofoliowego</a:t>
            </a: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Działają bakteriostatycznie i NIE wywołują niedoboru kwasu foliowego u człowieka (dostarczany jako witamina)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Diamino-benzylopirymidyny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Hamują swoiście reduktazę kwasu </a:t>
            </a:r>
            <a:r>
              <a:rPr lang="pl-PL" dirty="0" err="1" smtClean="0"/>
              <a:t>dihydrofoliowego</a:t>
            </a:r>
            <a:r>
              <a:rPr lang="pl-PL" dirty="0" smtClean="0"/>
              <a:t>, uniemożliwiając powstawanie kwasu </a:t>
            </a:r>
            <a:r>
              <a:rPr lang="pl-PL" dirty="0" err="1" smtClean="0"/>
              <a:t>tetrahydrofoliowego</a:t>
            </a:r>
            <a:r>
              <a:rPr lang="pl-PL" dirty="0" smtClean="0"/>
              <a:t> niezbędnego do syntezy tyminy i puryn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Stosowane jedynie w niepowikłanych zakażeniach układu moczowego - rzadko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Kotrimoksazol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Jest połączeniem </a:t>
            </a:r>
            <a:r>
              <a:rPr lang="pl-PL" dirty="0" err="1" smtClean="0"/>
              <a:t>sulfametoksazolu</a:t>
            </a:r>
            <a:r>
              <a:rPr lang="pl-PL" dirty="0" smtClean="0"/>
              <a:t>                    z </a:t>
            </a:r>
            <a:r>
              <a:rPr lang="pl-PL" dirty="0" err="1" smtClean="0"/>
              <a:t>trimetoprimem</a:t>
            </a:r>
            <a:r>
              <a:rPr lang="pl-PL" dirty="0" smtClean="0"/>
              <a:t> - </a:t>
            </a:r>
            <a:r>
              <a:rPr lang="pl-PL" dirty="0" err="1" smtClean="0">
                <a:solidFill>
                  <a:srgbClr val="FF0000"/>
                </a:solidFill>
              </a:rPr>
              <a:t>kotrimoksazol</a:t>
            </a:r>
            <a:endParaRPr lang="pl-PL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Hamuje przemiany kwasu foliowego               na dwóch etapach:</a:t>
            </a:r>
          </a:p>
          <a:p>
            <a:pPr lvl="1">
              <a:buFontTx/>
              <a:buChar char="-"/>
            </a:pPr>
            <a:r>
              <a:rPr lang="pl-PL" dirty="0" smtClean="0"/>
              <a:t>Hamuje syntezę kwasu </a:t>
            </a:r>
            <a:r>
              <a:rPr lang="pl-PL" dirty="0" err="1" smtClean="0"/>
              <a:t>dihydrofoliowego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Hamuje reduktazę kwasu </a:t>
            </a:r>
            <a:r>
              <a:rPr lang="pl-PL" dirty="0" err="1" smtClean="0"/>
              <a:t>dihydrofoliowego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</a:t>
            </a:r>
            <a:r>
              <a:rPr lang="pl-PL" dirty="0" smtClean="0"/>
              <a:t>działające na kwasy nukleinowe - </a:t>
            </a:r>
            <a:r>
              <a:rPr lang="pl-PL" dirty="0" err="1" smtClean="0"/>
              <a:t>Nitroimidazole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l-PL" dirty="0" smtClean="0"/>
              <a:t>Działa poprzez rodniki nitrowe, które tworzą addycyjne związki z DNA i prowadzą do rozerwania łańcucha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Działają w środowisku beztlenowym i słabo </a:t>
            </a:r>
            <a:r>
              <a:rPr lang="pl-PL" dirty="0" err="1" smtClean="0"/>
              <a:t>utlenowanym</a:t>
            </a: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Jedynym stosowanym lekiem z tej grupy jest </a:t>
            </a:r>
            <a:r>
              <a:rPr lang="pl-PL" dirty="0" err="1" smtClean="0">
                <a:solidFill>
                  <a:srgbClr val="FF0000"/>
                </a:solidFill>
              </a:rPr>
              <a:t>metronidazol</a:t>
            </a:r>
            <a:endParaRPr lang="pl-PL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Oporność na leki przeciwdrobnoustrojowe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Oporność wtórna</a:t>
            </a:r>
          </a:p>
          <a:p>
            <a:pPr lvl="1">
              <a:buFontTx/>
              <a:buChar char="-"/>
            </a:pPr>
            <a:r>
              <a:rPr lang="pl-PL" dirty="0" smtClean="0"/>
              <a:t>Jednostopniowa </a:t>
            </a:r>
            <a:r>
              <a:rPr lang="pl-PL" dirty="0" smtClean="0"/>
              <a:t>(typu streptomycyny): – pojawia się na początku antybiotykoterapii </a:t>
            </a:r>
          </a:p>
          <a:p>
            <a:pPr lvl="1">
              <a:buFontTx/>
              <a:buChar char="-"/>
            </a:pPr>
            <a:r>
              <a:rPr lang="pl-PL" dirty="0" smtClean="0"/>
              <a:t>Dochodzi do niej w trakcie działania:</a:t>
            </a:r>
          </a:p>
          <a:p>
            <a:pPr lvl="2">
              <a:buFontTx/>
              <a:buChar char="-"/>
            </a:pPr>
            <a:r>
              <a:rPr lang="pl-PL" dirty="0" smtClean="0"/>
              <a:t>Leków przeciwgruźliczych (</a:t>
            </a:r>
            <a:r>
              <a:rPr lang="pl-PL" dirty="0" err="1" smtClean="0"/>
              <a:t>izoniazyd</a:t>
            </a:r>
            <a:r>
              <a:rPr lang="pl-PL" dirty="0" smtClean="0"/>
              <a:t>, </a:t>
            </a:r>
            <a:r>
              <a:rPr lang="pl-PL" dirty="0" err="1" smtClean="0"/>
              <a:t>rifampicyna</a:t>
            </a:r>
            <a:r>
              <a:rPr lang="pl-PL" dirty="0" smtClean="0"/>
              <a:t>, streptomycyna)</a:t>
            </a:r>
          </a:p>
          <a:p>
            <a:pPr lvl="2">
              <a:buFontTx/>
              <a:buChar char="-"/>
            </a:pPr>
            <a:r>
              <a:rPr lang="pl-PL" dirty="0" err="1" smtClean="0"/>
              <a:t>Makrolidów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err="1" smtClean="0"/>
              <a:t>Flucytozyny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</a:t>
            </a:r>
            <a:r>
              <a:rPr lang="pl-PL" dirty="0" smtClean="0"/>
              <a:t>o innych mechanizmach działania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err="1" smtClean="0"/>
              <a:t>Lipopeptydy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Daptomycyna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Polipeptydy</a:t>
            </a:r>
          </a:p>
          <a:p>
            <a:pPr lvl="1">
              <a:buFontTx/>
              <a:buChar char="-"/>
            </a:pPr>
            <a:r>
              <a:rPr lang="pl-PL" dirty="0" err="1" smtClean="0"/>
              <a:t>Polimyksyna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Kolistyna</a:t>
            </a:r>
            <a:r>
              <a:rPr lang="pl-PL" dirty="0" smtClean="0"/>
              <a:t> (</a:t>
            </a:r>
            <a:r>
              <a:rPr lang="pl-PL" dirty="0" err="1" smtClean="0"/>
              <a:t>polimyksyna</a:t>
            </a:r>
            <a:r>
              <a:rPr lang="pl-PL" dirty="0" smtClean="0"/>
              <a:t> E)</a:t>
            </a:r>
          </a:p>
          <a:p>
            <a:pPr lvl="1">
              <a:buFontTx/>
              <a:buChar char="-"/>
            </a:pPr>
            <a:r>
              <a:rPr lang="pl-PL" dirty="0" err="1" smtClean="0"/>
              <a:t>Tyrotrycyna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err="1" smtClean="0"/>
              <a:t>Bacytracyna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</a:t>
            </a:r>
            <a:r>
              <a:rPr lang="pl-PL" dirty="0" smtClean="0"/>
              <a:t>o innych mechanizmach działania - </a:t>
            </a:r>
            <a:r>
              <a:rPr lang="pl-PL" dirty="0" err="1" smtClean="0"/>
              <a:t>lipopeptydy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err="1" smtClean="0"/>
              <a:t>Daptomycyna</a:t>
            </a:r>
            <a:r>
              <a:rPr lang="pl-PL" dirty="0" smtClean="0"/>
              <a:t> tworzy amfoteryczny kompleks  z wapniem, który wbudowywany jest w błonę komórkową bakterii, a następnie ulega </a:t>
            </a:r>
            <a:r>
              <a:rPr lang="pl-PL" dirty="0" err="1" smtClean="0"/>
              <a:t>oligomeryzacji</a:t>
            </a:r>
            <a:r>
              <a:rPr lang="pl-PL" dirty="0" smtClean="0"/>
              <a:t> i wytwarza kanał potasowy, przez który usuwane na zewnątrz są jony potasowe -&gt; działanie bakteriobójcze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Działa jedynie na bakterie Gram-dodatnie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przeciwbakteryjne </a:t>
            </a:r>
            <a:r>
              <a:rPr lang="pl-PL" dirty="0" smtClean="0"/>
              <a:t>o innych mechanizmach działania - polipeptydy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l-PL" dirty="0" err="1" smtClean="0"/>
              <a:t>Polimyksyna</a:t>
            </a:r>
            <a:r>
              <a:rPr lang="pl-PL" dirty="0" smtClean="0"/>
              <a:t> i </a:t>
            </a:r>
            <a:r>
              <a:rPr lang="pl-PL" dirty="0" err="1" smtClean="0">
                <a:solidFill>
                  <a:srgbClr val="FF0000"/>
                </a:solidFill>
              </a:rPr>
              <a:t>kolistyna</a:t>
            </a:r>
            <a:endParaRPr lang="pl-PL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pl-PL" dirty="0" smtClean="0"/>
              <a:t>Stanowią detergenty kationowe – w efekcie dochodzi do rozerwania błony komórkowej</a:t>
            </a:r>
          </a:p>
          <a:p>
            <a:pPr lvl="1">
              <a:buFontTx/>
              <a:buChar char="-"/>
            </a:pPr>
            <a:r>
              <a:rPr lang="pl-PL" dirty="0" smtClean="0"/>
              <a:t>Działają jedynie na bakterię Gram-ujemne</a:t>
            </a:r>
          </a:p>
          <a:p>
            <a:pPr>
              <a:buFontTx/>
              <a:buChar char="-"/>
            </a:pPr>
            <a:r>
              <a:rPr lang="pl-PL" dirty="0" err="1" smtClean="0"/>
              <a:t>Tyrotrycyna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Działa głównie na bakterie Gram-dodatnie</a:t>
            </a:r>
          </a:p>
          <a:p>
            <a:pPr lvl="1">
              <a:buFontTx/>
              <a:buChar char="-"/>
            </a:pPr>
            <a:r>
              <a:rPr lang="pl-PL" dirty="0" smtClean="0"/>
              <a:t>Stosowana miejscowo</a:t>
            </a:r>
          </a:p>
          <a:p>
            <a:pPr>
              <a:buFontTx/>
              <a:buChar char="-"/>
            </a:pPr>
            <a:r>
              <a:rPr lang="pl-PL" dirty="0" err="1" smtClean="0"/>
              <a:t>Bacytracyna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Hamuje biosyntezę ściany komórkowej</a:t>
            </a:r>
          </a:p>
          <a:p>
            <a:pPr lvl="1">
              <a:buFontTx/>
              <a:buChar char="-"/>
            </a:pPr>
            <a:r>
              <a:rPr lang="pl-PL" dirty="0" smtClean="0"/>
              <a:t>Zakres działania taki sam jak penicylin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err="1" smtClean="0"/>
              <a:t>przeciwgrzybicze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err="1" smtClean="0"/>
              <a:t>przeciwgrzybicze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Mechanizmy działania</a:t>
            </a:r>
          </a:p>
          <a:p>
            <a:pPr lvl="1">
              <a:buFontTx/>
              <a:buChar char="-"/>
            </a:pPr>
            <a:r>
              <a:rPr lang="pl-PL" dirty="0" smtClean="0"/>
              <a:t>Wpływ na syntezę ergosterolu (</a:t>
            </a:r>
            <a:r>
              <a:rPr lang="pl-PL" dirty="0" err="1" smtClean="0"/>
              <a:t>azole</a:t>
            </a:r>
            <a:r>
              <a:rPr lang="pl-PL" dirty="0" smtClean="0"/>
              <a:t>, inhibitory </a:t>
            </a:r>
            <a:r>
              <a:rPr lang="pl-PL" dirty="0" err="1" smtClean="0"/>
              <a:t>epoksydazy</a:t>
            </a:r>
            <a:r>
              <a:rPr lang="pl-PL" dirty="0" smtClean="0"/>
              <a:t> </a:t>
            </a:r>
            <a:r>
              <a:rPr lang="pl-PL" dirty="0" err="1" smtClean="0"/>
              <a:t>skwalenowej</a:t>
            </a:r>
            <a:r>
              <a:rPr lang="pl-PL" dirty="0" smtClean="0"/>
              <a:t>, </a:t>
            </a:r>
            <a:r>
              <a:rPr lang="pl-PL" dirty="0" err="1" smtClean="0"/>
              <a:t>morfoliny</a:t>
            </a:r>
            <a:r>
              <a:rPr lang="pl-PL" dirty="0" smtClean="0"/>
              <a:t>)</a:t>
            </a:r>
          </a:p>
          <a:p>
            <a:pPr lvl="1">
              <a:buFontTx/>
              <a:buChar char="-"/>
            </a:pPr>
            <a:r>
              <a:rPr lang="pl-PL" dirty="0" smtClean="0"/>
              <a:t>Wpływ na sterole błony komórkowej grzybów (polieny)</a:t>
            </a:r>
          </a:p>
          <a:p>
            <a:pPr lvl="1">
              <a:buFontTx/>
              <a:buChar char="-"/>
            </a:pPr>
            <a:r>
              <a:rPr lang="pl-PL" dirty="0" smtClean="0"/>
              <a:t>Wpływ na syntezę </a:t>
            </a:r>
            <a:r>
              <a:rPr lang="pl-PL" dirty="0" err="1" smtClean="0"/>
              <a:t>glukanów</a:t>
            </a:r>
            <a:r>
              <a:rPr lang="pl-PL" dirty="0" smtClean="0"/>
              <a:t> (</a:t>
            </a:r>
            <a:r>
              <a:rPr lang="pl-PL" dirty="0" err="1" smtClean="0"/>
              <a:t>kandyny</a:t>
            </a:r>
            <a:r>
              <a:rPr lang="pl-PL" dirty="0" smtClean="0"/>
              <a:t>)</a:t>
            </a:r>
          </a:p>
          <a:p>
            <a:pPr lvl="1">
              <a:buFontTx/>
              <a:buChar char="-"/>
            </a:pPr>
            <a:r>
              <a:rPr lang="pl-PL" dirty="0" smtClean="0"/>
              <a:t>Wpływ na syntezę kwasów nukleinowych (</a:t>
            </a:r>
            <a:r>
              <a:rPr lang="pl-PL" dirty="0" err="1" smtClean="0"/>
              <a:t>flucytozyna</a:t>
            </a:r>
            <a:r>
              <a:rPr lang="pl-PL" dirty="0" smtClean="0"/>
              <a:t>)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err="1" smtClean="0"/>
              <a:t>przeciwgrzybicze</a:t>
            </a:r>
            <a:r>
              <a:rPr lang="pl-PL" dirty="0" smtClean="0"/>
              <a:t> - </a:t>
            </a:r>
            <a:r>
              <a:rPr lang="pl-PL" dirty="0" err="1" smtClean="0"/>
              <a:t>azole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Działa poprzez hamowanie syntezy ergosterolu – składnika ściany komórkowej grzyba, punktem uchwytu dla </a:t>
            </a:r>
            <a:r>
              <a:rPr lang="pl-PL" dirty="0" err="1" smtClean="0"/>
              <a:t>azoli</a:t>
            </a:r>
            <a:r>
              <a:rPr lang="pl-PL" dirty="0" smtClean="0"/>
              <a:t> jest </a:t>
            </a:r>
            <a:r>
              <a:rPr lang="pl-PL" dirty="0" err="1" smtClean="0"/>
              <a:t>demetylaza</a:t>
            </a:r>
            <a:r>
              <a:rPr lang="pl-PL" dirty="0" smtClean="0"/>
              <a:t> </a:t>
            </a:r>
            <a:r>
              <a:rPr lang="pl-PL" dirty="0" err="1" smtClean="0"/>
              <a:t>lanosterolu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Efekt </a:t>
            </a:r>
            <a:r>
              <a:rPr lang="pl-PL" dirty="0" err="1" smtClean="0"/>
              <a:t>grzybostatyczny</a:t>
            </a:r>
            <a:r>
              <a:rPr lang="pl-PL" dirty="0" smtClean="0"/>
              <a:t> </a:t>
            </a:r>
          </a:p>
          <a:p>
            <a:pPr>
              <a:buFontTx/>
              <a:buChar char="-"/>
            </a:pPr>
            <a:r>
              <a:rPr lang="pl-PL" dirty="0" smtClean="0"/>
              <a:t>Z uwagi na powolny początek działania nie są stosowane w grzybicach zagrażających życiu (poza </a:t>
            </a:r>
            <a:r>
              <a:rPr lang="pl-PL" dirty="0" err="1" smtClean="0"/>
              <a:t>worykonazolem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err="1" smtClean="0"/>
              <a:t>przeciwgrzybicze</a:t>
            </a:r>
            <a:r>
              <a:rPr lang="pl-PL" dirty="0" smtClean="0"/>
              <a:t> - </a:t>
            </a:r>
            <a:r>
              <a:rPr lang="pl-PL" dirty="0" err="1" smtClean="0"/>
              <a:t>azole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Spektrum działania </a:t>
            </a:r>
            <a:r>
              <a:rPr lang="pl-PL" dirty="0" err="1" smtClean="0"/>
              <a:t>azoli</a:t>
            </a:r>
            <a:r>
              <a:rPr lang="pl-PL" dirty="0" smtClean="0"/>
              <a:t> jest zależny               od substancji, np.:</a:t>
            </a:r>
          </a:p>
          <a:p>
            <a:pPr lvl="1">
              <a:buFontTx/>
              <a:buChar char="-"/>
            </a:pPr>
            <a:r>
              <a:rPr lang="pl-PL" dirty="0" err="1" smtClean="0"/>
              <a:t>Ketokonazol</a:t>
            </a:r>
            <a:r>
              <a:rPr lang="pl-PL" dirty="0" smtClean="0"/>
              <a:t> – </a:t>
            </a:r>
            <a:r>
              <a:rPr lang="pl-PL" i="1" dirty="0" err="1" smtClean="0"/>
              <a:t>Malassezia</a:t>
            </a:r>
            <a:r>
              <a:rPr lang="pl-PL" i="1" dirty="0" smtClean="0"/>
              <a:t> </a:t>
            </a:r>
            <a:r>
              <a:rPr lang="pl-PL" i="1" dirty="0" err="1" smtClean="0"/>
              <a:t>furfur</a:t>
            </a:r>
            <a:r>
              <a:rPr lang="pl-PL" i="1" dirty="0" smtClean="0"/>
              <a:t> </a:t>
            </a:r>
            <a:r>
              <a:rPr lang="pl-PL" dirty="0" smtClean="0"/>
              <a:t>– preparaty miejscowe</a:t>
            </a:r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Flukonazol</a:t>
            </a:r>
            <a:r>
              <a:rPr lang="pl-PL" dirty="0" smtClean="0"/>
              <a:t> – </a:t>
            </a:r>
            <a:r>
              <a:rPr lang="pl-PL" i="1" dirty="0" smtClean="0"/>
              <a:t>Candida</a:t>
            </a:r>
            <a:r>
              <a:rPr lang="pl-PL" dirty="0" smtClean="0"/>
              <a:t> i kryptokoki</a:t>
            </a:r>
          </a:p>
          <a:p>
            <a:pPr lvl="1">
              <a:buFontTx/>
              <a:buChar char="-"/>
            </a:pPr>
            <a:r>
              <a:rPr lang="pl-PL" dirty="0" err="1" smtClean="0"/>
              <a:t>Itrakonazol</a:t>
            </a:r>
            <a:r>
              <a:rPr lang="pl-PL" dirty="0" smtClean="0"/>
              <a:t> – </a:t>
            </a:r>
            <a:r>
              <a:rPr lang="pl-PL" i="1" dirty="0" smtClean="0"/>
              <a:t>Aspergillus  </a:t>
            </a:r>
            <a:r>
              <a:rPr lang="pl-PL" i="1" dirty="0" err="1" smtClean="0"/>
              <a:t>Histoplasma</a:t>
            </a:r>
            <a:endParaRPr lang="pl-PL" i="1" dirty="0" smtClean="0"/>
          </a:p>
          <a:p>
            <a:pPr lvl="1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Worykonazol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– </a:t>
            </a:r>
            <a:r>
              <a:rPr lang="pl-PL" i="1" dirty="0" smtClean="0"/>
              <a:t>Aspergillus, Candida, </a:t>
            </a:r>
            <a:r>
              <a:rPr lang="pl-PL" i="1" dirty="0" err="1" smtClean="0"/>
              <a:t>Fusarium</a:t>
            </a:r>
            <a:r>
              <a:rPr lang="pl-PL" i="1" dirty="0" smtClean="0"/>
              <a:t>, </a:t>
            </a:r>
            <a:r>
              <a:rPr lang="pl-PL" i="1" dirty="0" err="1" smtClean="0"/>
              <a:t>Scedosporium</a:t>
            </a:r>
            <a:endParaRPr lang="pl-PL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</a:t>
            </a:r>
            <a:r>
              <a:rPr lang="pl-PL" dirty="0" err="1" smtClean="0"/>
              <a:t>przeciwgrzybicze</a:t>
            </a:r>
            <a:r>
              <a:rPr lang="pl-PL" dirty="0" smtClean="0"/>
              <a:t> – inhibitory </a:t>
            </a:r>
            <a:r>
              <a:rPr lang="pl-PL" dirty="0" err="1" smtClean="0"/>
              <a:t>epoksydazy</a:t>
            </a:r>
            <a:r>
              <a:rPr lang="pl-PL" dirty="0" smtClean="0"/>
              <a:t> </a:t>
            </a:r>
            <a:r>
              <a:rPr lang="pl-PL" dirty="0" err="1" smtClean="0"/>
              <a:t>skwalenowej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Blokują przekształcanie </a:t>
            </a:r>
            <a:r>
              <a:rPr lang="pl-PL" dirty="0" err="1" smtClean="0"/>
              <a:t>skwalenu</a:t>
            </a:r>
            <a:r>
              <a:rPr lang="pl-PL" dirty="0" smtClean="0"/>
              <a:t> do </a:t>
            </a:r>
            <a:r>
              <a:rPr lang="pl-PL" dirty="0" err="1" smtClean="0"/>
              <a:t>lanosterolu</a:t>
            </a:r>
            <a:r>
              <a:rPr lang="pl-PL" dirty="0" smtClean="0"/>
              <a:t> – działają bakteriostatycznie</a:t>
            </a:r>
          </a:p>
          <a:p>
            <a:pPr>
              <a:buFontTx/>
              <a:buChar char="-"/>
            </a:pPr>
            <a:r>
              <a:rPr lang="pl-PL" dirty="0" smtClean="0"/>
              <a:t>Nadmiar </a:t>
            </a:r>
            <a:r>
              <a:rPr lang="pl-PL" dirty="0" err="1" smtClean="0"/>
              <a:t>skwalenu</a:t>
            </a:r>
            <a:r>
              <a:rPr lang="pl-PL" dirty="0" smtClean="0"/>
              <a:t> w komórkach grzybów działa również grzybobójczo</a:t>
            </a:r>
          </a:p>
          <a:p>
            <a:pPr>
              <a:buFontTx/>
              <a:buChar char="-"/>
            </a:pPr>
            <a:r>
              <a:rPr lang="pl-PL" dirty="0" err="1" smtClean="0"/>
              <a:t>Substacje</a:t>
            </a:r>
            <a:r>
              <a:rPr lang="pl-PL" dirty="0" smtClean="0"/>
              <a:t>:</a:t>
            </a:r>
          </a:p>
          <a:p>
            <a:pPr lvl="1">
              <a:buFontTx/>
              <a:buChar char="-"/>
            </a:pPr>
            <a:r>
              <a:rPr lang="pl-PL" dirty="0" err="1" smtClean="0"/>
              <a:t>Terbinafina</a:t>
            </a:r>
            <a:r>
              <a:rPr lang="pl-PL" dirty="0" smtClean="0"/>
              <a:t> – stosowana doustnie w leczeniu grzybic skórnych</a:t>
            </a:r>
          </a:p>
          <a:p>
            <a:pPr lvl="1">
              <a:buFontTx/>
              <a:buChar char="-"/>
            </a:pPr>
            <a:r>
              <a:rPr lang="pl-PL" dirty="0" err="1" smtClean="0"/>
              <a:t>Naftyfina</a:t>
            </a:r>
            <a:r>
              <a:rPr lang="pl-PL" dirty="0" smtClean="0"/>
              <a:t> – stosowana miejscowo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</a:t>
            </a:r>
            <a:r>
              <a:rPr lang="pl-PL" dirty="0" err="1" smtClean="0"/>
              <a:t>przeciwgrzybicze</a:t>
            </a:r>
            <a:r>
              <a:rPr lang="pl-PL" dirty="0" smtClean="0"/>
              <a:t> – pochodne </a:t>
            </a:r>
            <a:r>
              <a:rPr lang="pl-PL" dirty="0" err="1" smtClean="0"/>
              <a:t>morfoliny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Hamuje syntezę ergosterolu poprzez blokadę </a:t>
            </a:r>
            <a:r>
              <a:rPr lang="el-GR" dirty="0" smtClean="0"/>
              <a:t>Δ</a:t>
            </a:r>
            <a:r>
              <a:rPr lang="pl-PL" dirty="0" smtClean="0"/>
              <a:t>14—reduktazy i </a:t>
            </a:r>
            <a:r>
              <a:rPr lang="el-GR" dirty="0" smtClean="0"/>
              <a:t>Δ</a:t>
            </a:r>
            <a:r>
              <a:rPr lang="pl-PL" dirty="0" smtClean="0"/>
              <a:t>8-</a:t>
            </a:r>
            <a:r>
              <a:rPr lang="el-GR" dirty="0" smtClean="0"/>
              <a:t>Δ</a:t>
            </a:r>
            <a:r>
              <a:rPr lang="pl-PL" dirty="0" smtClean="0"/>
              <a:t>7-izomerazy – w efekcie powstają nieprawidłowe substancje sterolowe</a:t>
            </a:r>
          </a:p>
          <a:p>
            <a:pPr>
              <a:buFontTx/>
              <a:buChar char="-"/>
            </a:pPr>
            <a:r>
              <a:rPr lang="pl-PL" dirty="0" smtClean="0"/>
              <a:t>Jedynym przedstawicielem pochodnych </a:t>
            </a:r>
            <a:r>
              <a:rPr lang="pl-PL" dirty="0" err="1" smtClean="0"/>
              <a:t>morfoliny</a:t>
            </a:r>
            <a:r>
              <a:rPr lang="pl-PL" dirty="0" smtClean="0"/>
              <a:t> jest </a:t>
            </a:r>
            <a:r>
              <a:rPr lang="pl-PL" dirty="0" err="1" smtClean="0"/>
              <a:t>amorolfina</a:t>
            </a:r>
            <a:r>
              <a:rPr lang="pl-PL" dirty="0" smtClean="0"/>
              <a:t> – stosowana            w grzybicach paznokci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</a:t>
            </a:r>
            <a:r>
              <a:rPr lang="pl-PL" dirty="0" err="1" smtClean="0"/>
              <a:t>przeciwgrzybicze</a:t>
            </a:r>
            <a:r>
              <a:rPr lang="pl-PL" dirty="0" smtClean="0"/>
              <a:t> – leki </a:t>
            </a:r>
            <a:r>
              <a:rPr lang="pl-PL" dirty="0" err="1" smtClean="0"/>
              <a:t>polienowe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Leki </a:t>
            </a:r>
            <a:r>
              <a:rPr lang="pl-PL" dirty="0" err="1" smtClean="0"/>
              <a:t>polienowe</a:t>
            </a:r>
            <a:r>
              <a:rPr lang="pl-PL" dirty="0" smtClean="0"/>
              <a:t> łączą się ze sterolami błony komórkowej tworząc pory, przez które               z komórki grzyba usuwane są kationy</a:t>
            </a:r>
          </a:p>
          <a:p>
            <a:pPr>
              <a:buFontTx/>
              <a:buChar char="-"/>
            </a:pPr>
            <a:r>
              <a:rPr lang="pl-PL" dirty="0" smtClean="0"/>
              <a:t>Rodzaj działania zależy od substancji:</a:t>
            </a:r>
          </a:p>
          <a:p>
            <a:pPr lvl="1">
              <a:buFontTx/>
              <a:buChar char="-"/>
            </a:pPr>
            <a:r>
              <a:rPr lang="pl-PL" dirty="0" smtClean="0"/>
              <a:t>Grzybobójcze – nystatyna i </a:t>
            </a:r>
            <a:r>
              <a:rPr lang="pl-PL" dirty="0" err="1" smtClean="0"/>
              <a:t>amfoterycyna</a:t>
            </a:r>
            <a:r>
              <a:rPr lang="pl-PL" dirty="0" smtClean="0"/>
              <a:t> B</a:t>
            </a:r>
          </a:p>
          <a:p>
            <a:pPr lvl="1">
              <a:buFontTx/>
              <a:buChar char="-"/>
            </a:pPr>
            <a:r>
              <a:rPr lang="pl-PL" dirty="0" err="1" smtClean="0"/>
              <a:t>Grzybostatyczne</a:t>
            </a:r>
            <a:r>
              <a:rPr lang="pl-PL" dirty="0" smtClean="0"/>
              <a:t> - </a:t>
            </a:r>
            <a:r>
              <a:rPr lang="pl-PL" dirty="0" err="1" smtClean="0"/>
              <a:t>natamycyna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Oporność na leki przeciwdrobnoustrojowe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Oporność wtórna:</a:t>
            </a:r>
          </a:p>
          <a:p>
            <a:pPr lvl="1">
              <a:buFontTx/>
              <a:buChar char="-"/>
            </a:pPr>
            <a:r>
              <a:rPr lang="pl-PL" dirty="0" smtClean="0"/>
              <a:t>Wielostopniowa (typu penicyliny) – rozwija się powoli i stopniowo, wymaga wielu mutacji </a:t>
            </a:r>
            <a:r>
              <a:rPr lang="pl-PL" dirty="0" smtClean="0"/>
              <a:t>drobnoustroju    </a:t>
            </a:r>
            <a:r>
              <a:rPr lang="pl-PL" dirty="0" smtClean="0"/>
              <a:t>do jej osiągnięcia</a:t>
            </a:r>
          </a:p>
          <a:p>
            <a:pPr lvl="1">
              <a:buFontTx/>
              <a:buChar char="-"/>
            </a:pPr>
            <a:r>
              <a:rPr lang="pl-PL" dirty="0" smtClean="0"/>
              <a:t>Dochodzi do niej w trakcie działania:</a:t>
            </a:r>
          </a:p>
          <a:p>
            <a:pPr lvl="2">
              <a:buFontTx/>
              <a:buChar char="-"/>
            </a:pPr>
            <a:r>
              <a:rPr lang="pl-PL" dirty="0" smtClean="0"/>
              <a:t>Antybiotyków </a:t>
            </a:r>
            <a:r>
              <a:rPr lang="el-GR" dirty="0" smtClean="0"/>
              <a:t>β</a:t>
            </a:r>
            <a:r>
              <a:rPr lang="pl-PL" dirty="0" smtClean="0"/>
              <a:t>-</a:t>
            </a:r>
            <a:r>
              <a:rPr lang="pl-PL" dirty="0" err="1" smtClean="0"/>
              <a:t>laktamowych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smtClean="0"/>
              <a:t>Antybiotyków </a:t>
            </a:r>
            <a:r>
              <a:rPr lang="pl-PL" dirty="0" err="1" smtClean="0"/>
              <a:t>aminoglikozydowych</a:t>
            </a:r>
            <a:r>
              <a:rPr lang="pl-PL" dirty="0" smtClean="0"/>
              <a:t> (poza streptomycyną)</a:t>
            </a:r>
          </a:p>
          <a:p>
            <a:pPr lvl="2">
              <a:buFontTx/>
              <a:buChar char="-"/>
            </a:pPr>
            <a:r>
              <a:rPr lang="pl-PL" dirty="0" err="1" smtClean="0"/>
              <a:t>Tetracyklin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smtClean="0"/>
              <a:t>Chloramfenikolu</a:t>
            </a:r>
          </a:p>
          <a:p>
            <a:pPr lvl="2">
              <a:buFontTx/>
              <a:buChar char="-"/>
            </a:pPr>
            <a:r>
              <a:rPr lang="pl-PL" dirty="0" err="1" smtClean="0"/>
              <a:t>Linezolidu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smtClean="0"/>
              <a:t>Nowszych </a:t>
            </a:r>
            <a:r>
              <a:rPr lang="pl-PL" dirty="0" err="1" smtClean="0"/>
              <a:t>fluorochinolonów</a:t>
            </a:r>
            <a:endParaRPr lang="pl-PL" dirty="0" smtClean="0"/>
          </a:p>
          <a:p>
            <a:pPr lvl="2">
              <a:buFontTx/>
              <a:buChar char="-"/>
            </a:pPr>
            <a:r>
              <a:rPr lang="pl-PL" dirty="0" smtClean="0"/>
              <a:t>Sulfonamidów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Leki </a:t>
            </a:r>
            <a:r>
              <a:rPr lang="pl-PL" dirty="0" err="1" smtClean="0"/>
              <a:t>przeciwgrzybicze</a:t>
            </a:r>
            <a:r>
              <a:rPr lang="pl-PL" dirty="0" smtClean="0"/>
              <a:t> – leki </a:t>
            </a:r>
            <a:r>
              <a:rPr lang="pl-PL" dirty="0" err="1" smtClean="0"/>
              <a:t>polienowe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Nystatyna </a:t>
            </a:r>
          </a:p>
          <a:p>
            <a:pPr lvl="1">
              <a:buFontTx/>
              <a:buChar char="-"/>
            </a:pPr>
            <a:r>
              <a:rPr lang="pl-PL" dirty="0" smtClean="0"/>
              <a:t>Nie wchłania się z przewodu pokarmowego i błon śluzowych – może być wykorzystywana miejscowo lub w grzybicach przewodu pokarmowego</a:t>
            </a:r>
          </a:p>
          <a:p>
            <a:pPr lvl="1"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err="1" smtClean="0"/>
              <a:t>Amfoterycyna</a:t>
            </a:r>
            <a:r>
              <a:rPr lang="pl-PL" dirty="0" smtClean="0"/>
              <a:t> B</a:t>
            </a:r>
          </a:p>
          <a:p>
            <a:pPr lvl="1">
              <a:buFontTx/>
              <a:buChar char="-"/>
            </a:pPr>
            <a:r>
              <a:rPr lang="pl-PL" dirty="0" smtClean="0"/>
              <a:t>Podawana dożylnie w ciężkich grzybicach, ma szybki początek działania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err="1" smtClean="0"/>
              <a:t>przeciwgrzybicze</a:t>
            </a:r>
            <a:r>
              <a:rPr lang="pl-PL" dirty="0" smtClean="0"/>
              <a:t> – </a:t>
            </a:r>
            <a:r>
              <a:rPr lang="pl-PL" dirty="0" err="1" smtClean="0"/>
              <a:t>kandyny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err="1" smtClean="0"/>
              <a:t>Kandyny</a:t>
            </a:r>
            <a:r>
              <a:rPr lang="pl-PL" dirty="0" smtClean="0"/>
              <a:t> hamują syntezę 1,3-</a:t>
            </a:r>
            <a:r>
              <a:rPr lang="el-GR" dirty="0" smtClean="0"/>
              <a:t>β</a:t>
            </a:r>
            <a:r>
              <a:rPr lang="pl-PL" dirty="0" smtClean="0"/>
              <a:t>-</a:t>
            </a:r>
            <a:r>
              <a:rPr lang="pl-PL" dirty="0" err="1" smtClean="0"/>
              <a:t>D-glukanu</a:t>
            </a:r>
            <a:r>
              <a:rPr lang="pl-PL" dirty="0" smtClean="0"/>
              <a:t> – zawartego w dużych ilościach w ścianach komórkowych grzybów z rodzajów </a:t>
            </a:r>
            <a:r>
              <a:rPr lang="pl-PL" i="1" dirty="0" smtClean="0"/>
              <a:t>Candida      i Aspergillus</a:t>
            </a:r>
          </a:p>
          <a:p>
            <a:pPr>
              <a:buFontTx/>
              <a:buChar char="-"/>
            </a:pPr>
            <a:r>
              <a:rPr lang="pl-PL" dirty="0" smtClean="0"/>
              <a:t>Działają grzybobójczo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Jedynym lekiem z tej grupy jest </a:t>
            </a:r>
            <a:r>
              <a:rPr lang="pl-PL" dirty="0" err="1" smtClean="0"/>
              <a:t>kaspofungina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l-PL" dirty="0" smtClean="0"/>
              <a:t>Możliwe punkty uchwytu leków przeciwwirusowych:</a:t>
            </a:r>
          </a:p>
          <a:p>
            <a:pPr lvl="1">
              <a:buFontTx/>
              <a:buChar char="-"/>
            </a:pPr>
            <a:r>
              <a:rPr lang="pl-PL" dirty="0" smtClean="0"/>
              <a:t>Zapobieganie adhezji wirusów do błony komórkowej</a:t>
            </a:r>
          </a:p>
          <a:p>
            <a:pPr lvl="1">
              <a:buFontTx/>
              <a:buChar char="-"/>
            </a:pPr>
            <a:r>
              <a:rPr lang="pl-PL" dirty="0" smtClean="0"/>
              <a:t>Hamowanie wnikania wirusów do komórek      i/lub usuwania osłonki białkowej</a:t>
            </a:r>
          </a:p>
          <a:p>
            <a:pPr lvl="1">
              <a:buFontTx/>
              <a:buChar char="-"/>
            </a:pPr>
            <a:r>
              <a:rPr lang="pl-PL" dirty="0" smtClean="0"/>
              <a:t>Oddziaływanie na syntezę kwasu nukleinowego wirusa</a:t>
            </a:r>
          </a:p>
          <a:p>
            <a:pPr lvl="1">
              <a:buFontTx/>
              <a:buChar char="-"/>
            </a:pPr>
            <a:r>
              <a:rPr lang="pl-PL" dirty="0" smtClean="0"/>
              <a:t>Hamowanie syntezy białek wirusowych</a:t>
            </a:r>
          </a:p>
          <a:p>
            <a:pPr lvl="1">
              <a:buFontTx/>
              <a:buChar char="-"/>
            </a:pPr>
            <a:r>
              <a:rPr lang="pl-PL" dirty="0" smtClean="0"/>
              <a:t>Zapobieganie uwalnianiu wirusów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Możliwe punkty uchwytu leków przeciwwirusowych:</a:t>
            </a:r>
          </a:p>
          <a:p>
            <a:pPr lvl="1">
              <a:buFontTx/>
              <a:buChar char="-"/>
            </a:pPr>
            <a:r>
              <a:rPr lang="pl-PL" dirty="0" smtClean="0"/>
              <a:t>Zapobieganie adhezji wirusów do błony komórkowej	</a:t>
            </a:r>
          </a:p>
          <a:p>
            <a:pPr lvl="2">
              <a:buFontTx/>
              <a:buChar char="-"/>
            </a:pPr>
            <a:r>
              <a:rPr lang="pl-PL" dirty="0" smtClean="0"/>
              <a:t>Hamowanie pierwszego etapu wniknięcia wirusów      do komórki</a:t>
            </a:r>
          </a:p>
          <a:p>
            <a:pPr lvl="2">
              <a:buFontTx/>
              <a:buChar char="-"/>
            </a:pPr>
            <a:r>
              <a:rPr lang="pl-PL" dirty="0" smtClean="0"/>
              <a:t>Np. w przypadku HIV – </a:t>
            </a:r>
            <a:r>
              <a:rPr lang="pl-PL" dirty="0" err="1" smtClean="0"/>
              <a:t>enfuwirytyd</a:t>
            </a:r>
            <a:r>
              <a:rPr lang="pl-PL" dirty="0" smtClean="0"/>
              <a:t> łączy się z białkiem błonowym gp41 zapobiegając fuzji błony komórkowej    z błoną wirusa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Możliwe punkty uchwytu leków przeciwwirusowych:</a:t>
            </a:r>
          </a:p>
          <a:p>
            <a:pPr lvl="1">
              <a:buFontTx/>
              <a:buChar char="-"/>
            </a:pPr>
            <a:r>
              <a:rPr lang="pl-PL" dirty="0" smtClean="0"/>
              <a:t>Hamowanie wnikania wirusów do komórek i/lub usuwania osłonki białkowej</a:t>
            </a:r>
          </a:p>
          <a:p>
            <a:pPr lvl="2">
              <a:buFontTx/>
              <a:buChar char="-"/>
            </a:pPr>
            <a:r>
              <a:rPr lang="pl-PL" dirty="0" smtClean="0"/>
              <a:t>Zapobiega uwalnianiu materiału genetycznego wirusa do komórki docelowej</a:t>
            </a:r>
          </a:p>
          <a:p>
            <a:pPr lvl="2">
              <a:buFontTx/>
              <a:buChar char="-"/>
            </a:pPr>
            <a:r>
              <a:rPr lang="pl-PL" dirty="0" smtClean="0"/>
              <a:t>np. w przypadku wirusa grypy amantadyna blokuje kanał jonowy przez który dochodzi do napływu H+      do wnętrza wirusa, niezbędnego do wnikania materiału genetycznego patogenu do komórki docelowej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Możliwe punkty uchwytu leków przeciwwirusowych:</a:t>
            </a:r>
          </a:p>
          <a:p>
            <a:pPr lvl="1">
              <a:buFontTx/>
              <a:buChar char="-"/>
            </a:pPr>
            <a:r>
              <a:rPr lang="pl-PL" dirty="0" smtClean="0"/>
              <a:t>Oddziaływanie na syntezę kwasu nukleinowego wirusa </a:t>
            </a:r>
          </a:p>
          <a:p>
            <a:pPr lvl="2">
              <a:buFontTx/>
              <a:buChar char="-"/>
            </a:pPr>
            <a:r>
              <a:rPr lang="pl-PL" dirty="0" smtClean="0"/>
              <a:t>Są to inhibitory polimerazy, mogące mieć różna budowę chemiczną, np.:</a:t>
            </a:r>
          </a:p>
          <a:p>
            <a:pPr lvl="3">
              <a:buFontTx/>
              <a:buChar char="-"/>
            </a:pPr>
            <a:r>
              <a:rPr lang="pl-PL" dirty="0" smtClean="0"/>
              <a:t>Analogi naturalnych nukleozydów (</a:t>
            </a:r>
            <a:r>
              <a:rPr lang="pl-PL" dirty="0" err="1" smtClean="0"/>
              <a:t>acyklowir</a:t>
            </a:r>
            <a:r>
              <a:rPr lang="pl-PL" dirty="0" smtClean="0"/>
              <a:t>, </a:t>
            </a:r>
            <a:r>
              <a:rPr lang="pl-PL" dirty="0" err="1" smtClean="0"/>
              <a:t>gancyklowir</a:t>
            </a:r>
            <a:r>
              <a:rPr lang="pl-PL" dirty="0" smtClean="0"/>
              <a:t>)</a:t>
            </a:r>
          </a:p>
          <a:p>
            <a:pPr lvl="3">
              <a:buFontTx/>
              <a:buChar char="-"/>
            </a:pPr>
            <a:r>
              <a:rPr lang="pl-PL" dirty="0" err="1" smtClean="0"/>
              <a:t>Nienukleozydowe</a:t>
            </a:r>
            <a:r>
              <a:rPr lang="pl-PL" dirty="0" smtClean="0"/>
              <a:t> inhibitory odwrotnej </a:t>
            </a:r>
            <a:r>
              <a:rPr lang="pl-PL" dirty="0" err="1" smtClean="0"/>
              <a:t>transkryptazy</a:t>
            </a:r>
            <a:r>
              <a:rPr lang="pl-PL" dirty="0" smtClean="0"/>
              <a:t> (</a:t>
            </a:r>
            <a:r>
              <a:rPr lang="pl-PL" dirty="0" err="1" smtClean="0"/>
              <a:t>tenofowir</a:t>
            </a:r>
            <a:r>
              <a:rPr lang="pl-PL" dirty="0" smtClean="0"/>
              <a:t>)</a:t>
            </a:r>
          </a:p>
          <a:p>
            <a:pPr lvl="3">
              <a:buFontTx/>
              <a:buChar char="-"/>
            </a:pPr>
            <a:r>
              <a:rPr lang="pl-PL" dirty="0" smtClean="0"/>
              <a:t>Analogi </a:t>
            </a:r>
            <a:r>
              <a:rPr lang="pl-PL" dirty="0" err="1" smtClean="0"/>
              <a:t>pirofosforanu</a:t>
            </a:r>
            <a:r>
              <a:rPr lang="pl-PL" dirty="0" smtClean="0"/>
              <a:t> (</a:t>
            </a:r>
            <a:r>
              <a:rPr lang="pl-PL" dirty="0" err="1" smtClean="0"/>
              <a:t>foskarnet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Hamowanie syntezy białek wirusowych</a:t>
            </a:r>
          </a:p>
          <a:p>
            <a:pPr lvl="1">
              <a:buFontTx/>
              <a:buChar char="-"/>
            </a:pPr>
            <a:r>
              <a:rPr lang="pl-PL" dirty="0" err="1" smtClean="0"/>
              <a:t>Oligonukleotydy</a:t>
            </a:r>
            <a:r>
              <a:rPr lang="pl-PL" dirty="0" smtClean="0"/>
              <a:t> </a:t>
            </a:r>
            <a:r>
              <a:rPr lang="pl-PL" dirty="0" err="1" smtClean="0"/>
              <a:t>antysensowne</a:t>
            </a:r>
            <a:r>
              <a:rPr lang="pl-PL" dirty="0" smtClean="0"/>
              <a:t> – hamują translacje po połączeniu się z </a:t>
            </a:r>
            <a:r>
              <a:rPr lang="pl-PL" dirty="0" err="1" smtClean="0"/>
              <a:t>mRNA</a:t>
            </a:r>
            <a:r>
              <a:rPr lang="pl-PL" dirty="0" smtClean="0"/>
              <a:t> (</a:t>
            </a:r>
            <a:r>
              <a:rPr lang="pl-PL" dirty="0" err="1" smtClean="0"/>
              <a:t>fomiwirsen</a:t>
            </a:r>
            <a:r>
              <a:rPr lang="pl-PL" dirty="0" smtClean="0"/>
              <a:t>)</a:t>
            </a:r>
          </a:p>
          <a:p>
            <a:pPr lvl="1">
              <a:buFontTx/>
              <a:buChar char="-"/>
            </a:pPr>
            <a:r>
              <a:rPr lang="pl-PL" dirty="0" smtClean="0"/>
              <a:t>Inhibitory proteazy – stosowane m.in. W terapii wirusa HIV – łączą się z </a:t>
            </a:r>
            <a:r>
              <a:rPr lang="pl-PL" dirty="0" err="1" smtClean="0"/>
              <a:t>proteazą</a:t>
            </a:r>
            <a:r>
              <a:rPr lang="pl-PL" dirty="0" smtClean="0"/>
              <a:t> HIV poprzez podobieństwo do </a:t>
            </a:r>
            <a:r>
              <a:rPr lang="pl-PL" dirty="0" err="1" smtClean="0"/>
              <a:t>dipeptydu</a:t>
            </a:r>
            <a:r>
              <a:rPr lang="pl-PL" dirty="0" smtClean="0"/>
              <a:t> fenyloalanina-prolina – enzym łączy się z lekiem, co powoduje jego unieczynnienie (</a:t>
            </a:r>
            <a:r>
              <a:rPr lang="pl-PL" dirty="0" err="1" smtClean="0"/>
              <a:t>rytonawir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l-PL" dirty="0" smtClean="0"/>
              <a:t>Zapobieganie uwalnianiu wirusów</a:t>
            </a:r>
          </a:p>
          <a:p>
            <a:pPr lvl="1">
              <a:buFontTx/>
              <a:buChar char="-"/>
            </a:pPr>
            <a:r>
              <a:rPr lang="pl-PL" dirty="0" smtClean="0"/>
              <a:t>W przypadku wirusa grypy do uwolnienia nowych wirusów z zakażonej komórki niezbędny jest enzym </a:t>
            </a:r>
            <a:r>
              <a:rPr lang="pl-PL" dirty="0" err="1" smtClean="0"/>
              <a:t>neuraminidaza</a:t>
            </a:r>
            <a:r>
              <a:rPr lang="pl-PL" dirty="0" smtClean="0"/>
              <a:t> </a:t>
            </a:r>
            <a:r>
              <a:rPr lang="pl-PL" dirty="0" smtClean="0"/>
              <a:t>– ma za zadanie odczepić końcowe grupy kwasu </a:t>
            </a:r>
            <a:r>
              <a:rPr lang="pl-PL" dirty="0" err="1" smtClean="0"/>
              <a:t>sialowego</a:t>
            </a:r>
            <a:r>
              <a:rPr lang="pl-PL" dirty="0" smtClean="0"/>
              <a:t> od glikoprotein    i </a:t>
            </a:r>
            <a:r>
              <a:rPr lang="pl-PL" dirty="0" err="1" smtClean="0"/>
              <a:t>glikoglipidów</a:t>
            </a:r>
            <a:r>
              <a:rPr lang="pl-PL" dirty="0" smtClean="0"/>
              <a:t> powierzchni błony komórkowej</a:t>
            </a:r>
          </a:p>
          <a:p>
            <a:pPr lvl="1">
              <a:buFontTx/>
              <a:buChar char="-"/>
            </a:pPr>
            <a:r>
              <a:rPr lang="pl-PL" dirty="0" smtClean="0"/>
              <a:t>Inhibitory </a:t>
            </a:r>
            <a:r>
              <a:rPr lang="pl-PL" dirty="0" err="1" smtClean="0"/>
              <a:t>neuraminidazy</a:t>
            </a:r>
            <a:r>
              <a:rPr lang="pl-PL" dirty="0" smtClean="0"/>
              <a:t>, będące analogami kwasu </a:t>
            </a:r>
            <a:r>
              <a:rPr lang="pl-PL" dirty="0" err="1" smtClean="0"/>
              <a:t>sialowego</a:t>
            </a:r>
            <a:r>
              <a:rPr lang="pl-PL" dirty="0" smtClean="0"/>
              <a:t>, łączą się z enzymem w jego centrum aktywnym doprowadzając do jego unieczynnienia (</a:t>
            </a:r>
            <a:r>
              <a:rPr lang="pl-PL" dirty="0" err="1" smtClean="0"/>
              <a:t>oseltamiwir</a:t>
            </a:r>
            <a:r>
              <a:rPr lang="pl-PL" dirty="0" smtClean="0"/>
              <a:t>, </a:t>
            </a:r>
            <a:r>
              <a:rPr lang="pl-PL" dirty="0" err="1" smtClean="0"/>
              <a:t>zanamiwir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</a:t>
            </a:r>
            <a:r>
              <a:rPr lang="pl-PL" dirty="0" smtClean="0"/>
              <a:t>przeciwwirusowe - grypa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Choroba wywołana przez wirusy grypy A, B lub C (wirusy RNA). Leczenie najskuteczniejsze, jeśli zostanie włączone w ciągu 48 godzin od pojawienia się objawów.</a:t>
            </a:r>
          </a:p>
          <a:p>
            <a:pPr>
              <a:buFontTx/>
              <a:buChar char="-"/>
            </a:pPr>
            <a:r>
              <a:rPr lang="pl-PL" dirty="0" smtClean="0"/>
              <a:t>Leki aktywne wobec wirusów grypy:</a:t>
            </a:r>
          </a:p>
          <a:p>
            <a:pPr lvl="1">
              <a:buFontTx/>
              <a:buChar char="-"/>
            </a:pPr>
            <a:r>
              <a:rPr lang="pl-PL" dirty="0" smtClean="0"/>
              <a:t>Inhibitory </a:t>
            </a:r>
            <a:r>
              <a:rPr lang="pl-PL" dirty="0" err="1" smtClean="0"/>
              <a:t>neuroaminidazy</a:t>
            </a:r>
            <a:r>
              <a:rPr lang="pl-PL" dirty="0" smtClean="0"/>
              <a:t> (grypa A i B) – hamuje uwalnianie wirusów potomnych</a:t>
            </a:r>
          </a:p>
          <a:p>
            <a:pPr lvl="2">
              <a:buFontTx/>
              <a:buChar char="-"/>
            </a:pPr>
            <a:r>
              <a:rPr lang="pl-PL" dirty="0" err="1" smtClean="0">
                <a:solidFill>
                  <a:srgbClr val="FF0000"/>
                </a:solidFill>
              </a:rPr>
              <a:t>Oseltamiwir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- doustnie</a:t>
            </a:r>
            <a:endParaRPr lang="pl-PL" dirty="0" smtClean="0">
              <a:solidFill>
                <a:srgbClr val="FF0000"/>
              </a:solidFill>
            </a:endParaRPr>
          </a:p>
          <a:p>
            <a:pPr lvl="2">
              <a:buFontTx/>
              <a:buChar char="-"/>
            </a:pPr>
            <a:r>
              <a:rPr lang="pl-PL" dirty="0" err="1" smtClean="0"/>
              <a:t>Zanamiwir</a:t>
            </a:r>
            <a:r>
              <a:rPr lang="pl-PL" dirty="0" smtClean="0"/>
              <a:t> - inhalacje</a:t>
            </a:r>
          </a:p>
          <a:p>
            <a:pPr lvl="2">
              <a:buFontTx/>
              <a:buChar char="-"/>
            </a:pPr>
            <a:r>
              <a:rPr lang="pl-PL" dirty="0" err="1" smtClean="0"/>
              <a:t>Peramiwir</a:t>
            </a:r>
            <a:r>
              <a:rPr lang="pl-PL" dirty="0" smtClean="0"/>
              <a:t> - dożylnie</a:t>
            </a:r>
          </a:p>
          <a:p>
            <a:pPr lvl="1">
              <a:buFontTx/>
              <a:buChar char="-"/>
            </a:pPr>
            <a:r>
              <a:rPr lang="pl-PL" dirty="0" smtClean="0"/>
              <a:t>Wybiórczy inhibitor </a:t>
            </a:r>
            <a:r>
              <a:rPr lang="pl-PL" dirty="0" err="1" smtClean="0"/>
              <a:t>endonukleazy</a:t>
            </a:r>
            <a:r>
              <a:rPr lang="pl-PL" dirty="0" smtClean="0"/>
              <a:t> (grypa A i B) – hamuje transkrypcję wirusowego RNA</a:t>
            </a:r>
          </a:p>
          <a:p>
            <a:pPr lvl="2">
              <a:buFontTx/>
              <a:buChar char="-"/>
            </a:pPr>
            <a:r>
              <a:rPr lang="pl-PL" dirty="0" err="1" smtClean="0"/>
              <a:t>Marboksyl</a:t>
            </a:r>
            <a:r>
              <a:rPr lang="pl-PL" dirty="0" smtClean="0"/>
              <a:t> </a:t>
            </a:r>
            <a:r>
              <a:rPr lang="pl-PL" dirty="0" err="1" smtClean="0"/>
              <a:t>baloksawiru</a:t>
            </a:r>
            <a:r>
              <a:rPr lang="pl-PL" dirty="0" smtClean="0"/>
              <a:t> – zarejestrowany w USA </a:t>
            </a:r>
          </a:p>
          <a:p>
            <a:pPr lvl="1">
              <a:buFontTx/>
              <a:buChar char="-"/>
            </a:pPr>
            <a:r>
              <a:rPr lang="pl-PL" dirty="0" smtClean="0"/>
              <a:t>Inhibitory M2 (grypa A) – niezalecane, powszechna oporność</a:t>
            </a:r>
          </a:p>
          <a:p>
            <a:pPr lvl="2">
              <a:buFontTx/>
              <a:buChar char="-"/>
            </a:pPr>
            <a:r>
              <a:rPr lang="pl-PL" dirty="0" smtClean="0"/>
              <a:t>Amantadyna</a:t>
            </a:r>
          </a:p>
          <a:p>
            <a:pPr lvl="2">
              <a:buFontTx/>
              <a:buChar char="-"/>
            </a:pPr>
            <a:r>
              <a:rPr lang="pl-PL" dirty="0" err="1" smtClean="0"/>
              <a:t>Rymantadyna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B975028E79694391B3A65A6F9DEF02" ma:contentTypeVersion="0" ma:contentTypeDescription="Utwórz nowy dokument." ma:contentTypeScope="" ma:versionID="b93ab645ac9e611471505cd495c1064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d0a096fdcd835eace904039899b369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C51D12-ED32-41BD-BF5E-E061516F250B}"/>
</file>

<file path=customXml/itemProps2.xml><?xml version="1.0" encoding="utf-8"?>
<ds:datastoreItem xmlns:ds="http://schemas.openxmlformats.org/officeDocument/2006/customXml" ds:itemID="{02280F72-1FE8-4F8D-808C-070BE6E0673D}"/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4012</Words>
  <PresentationFormat>Pokaz na ekranie (4:3)</PresentationFormat>
  <Paragraphs>837</Paragraphs>
  <Slides>113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113</vt:i4>
      </vt:variant>
    </vt:vector>
  </HeadingPairs>
  <TitlesOfParts>
    <vt:vector size="114" baseType="lpstr">
      <vt:lpstr>Motyw pakietu Office</vt:lpstr>
      <vt:lpstr>Biologiczne mechanizmy działania leków przeciwbakteryjnych, przeciwwirusowych i przeciwgrzybiczych </vt:lpstr>
      <vt:lpstr>Czym są leki przeciwdrobnoustrojowe?</vt:lpstr>
      <vt:lpstr>Czym są leki przeciwdrobnoustrojowe?</vt:lpstr>
      <vt:lpstr>Czym są leki przeciwdrobnoustrojowe?</vt:lpstr>
      <vt:lpstr>Czym są leki przeciwdrobnoustrojowe?</vt:lpstr>
      <vt:lpstr>Oporność na leki przeciwdrobnoustrojowe</vt:lpstr>
      <vt:lpstr>Oporność na leki przeciwdrobnoustrojowe</vt:lpstr>
      <vt:lpstr>Oporność na leki przeciwdrobnoustrojowe</vt:lpstr>
      <vt:lpstr>Oporność na leki przeciwdrobnoustrojowe</vt:lpstr>
      <vt:lpstr>Oporność na leki przeciwdrobnoustrojowe</vt:lpstr>
      <vt:lpstr>Oporność na leki przeciwdrobnoustrojowe</vt:lpstr>
      <vt:lpstr>Oporność na leki przeciwdrobnoustrojowe</vt:lpstr>
      <vt:lpstr>Oporność na leki przeciwdrobnoustrojowe</vt:lpstr>
      <vt:lpstr>Oporność na leki przeciwdrobnoustrojowe</vt:lpstr>
      <vt:lpstr>Oporność na leki przeciwdrobnoustrojowe</vt:lpstr>
      <vt:lpstr>Oporność na leki przeciwdrobnoustrojowe</vt:lpstr>
      <vt:lpstr>Oporność na leki przeciwdrobnoustrojowe</vt:lpstr>
      <vt:lpstr>Oporność na leki przeciwdrobnoustrojowe</vt:lpstr>
      <vt:lpstr>Jak zapobiegać oporności?</vt:lpstr>
      <vt:lpstr>Jak zapobiegać oporności?</vt:lpstr>
      <vt:lpstr>Leki przeciwbakteryjne </vt:lpstr>
      <vt:lpstr>Leki przeciwbakteryjne</vt:lpstr>
      <vt:lpstr>Leki przeciwbakteryjne</vt:lpstr>
      <vt:lpstr>Leki przeciwbakteryjne wpływające na syntezę ściany komórkowej</vt:lpstr>
      <vt:lpstr>Leki przeciwbakteryjne wpływające na syntezę ściany komórkowej</vt:lpstr>
      <vt:lpstr>Leki przeciwbakteryjne wpływające na syntezę ściany komórkowej</vt:lpstr>
      <vt:lpstr>Leki przeciwbakteryjne wpływające na syntezę ściany komórkowej</vt:lpstr>
      <vt:lpstr>Leki przeciwbakteryjne wpływające na syntezę ściany komórkowej</vt:lpstr>
      <vt:lpstr>Leki przeciwbakteryjne wpływające na syntezę ściany komórkowej</vt:lpstr>
      <vt:lpstr>Leki przeciwbakteryjne wpływające na syntezę ściany komórkowej</vt:lpstr>
      <vt:lpstr>Leki przeciwbakteryjne wpływające na syntezę ściany komórkowej –β-laktamy</vt:lpstr>
      <vt:lpstr>β-laktamy</vt:lpstr>
      <vt:lpstr>β-laktamy - oporność</vt:lpstr>
      <vt:lpstr>β-laktamy - podział</vt:lpstr>
      <vt:lpstr>β-laktamy - penicyliny</vt:lpstr>
      <vt:lpstr>β-laktamy - penicyliny</vt:lpstr>
      <vt:lpstr>β-laktamy - penicyliny</vt:lpstr>
      <vt:lpstr>β-laktamy - penicyliny</vt:lpstr>
      <vt:lpstr>β-laktamy - penicyliny</vt:lpstr>
      <vt:lpstr>β-laktamy - cefalosporyny</vt:lpstr>
      <vt:lpstr>β-laktamy - cefalosporyny</vt:lpstr>
      <vt:lpstr>β-laktamy - cefalosporyny</vt:lpstr>
      <vt:lpstr>β-laktamy - cefalosporyny</vt:lpstr>
      <vt:lpstr>β-laktamy - cefalosporyny</vt:lpstr>
      <vt:lpstr>β-laktamy - cefalosporyny</vt:lpstr>
      <vt:lpstr>β-laktamy - karbapenemy</vt:lpstr>
      <vt:lpstr>β-laktamy - karbapenemy</vt:lpstr>
      <vt:lpstr>β-laktamy - Monobaktamy</vt:lpstr>
      <vt:lpstr>Leki przeciwbakteryjne wpływające   na syntezę ściany komórkowej –glikopeptydy</vt:lpstr>
      <vt:lpstr>Glikopeptydy</vt:lpstr>
      <vt:lpstr>Glikopeptydy</vt:lpstr>
      <vt:lpstr>Leki przeciwbakteryjne wpływające na syntezę ściany komórkowej - inne</vt:lpstr>
      <vt:lpstr>Leki przeciwbakteryjne hamujące syntezę białek</vt:lpstr>
      <vt:lpstr>Leki przeciwbakteryjne hamujące syntezę białek</vt:lpstr>
      <vt:lpstr>Leki przeciwbakteryjne hamujące syntezę białek</vt:lpstr>
      <vt:lpstr>Leki przeciwbakteryjne hamujące syntezę białek - aminoglikozydy</vt:lpstr>
      <vt:lpstr>Aminoglikozydy</vt:lpstr>
      <vt:lpstr>Aminoglikozydy - podział</vt:lpstr>
      <vt:lpstr>Leki przeciwbakteryjne hamujące syntezę białek - tetracykliny</vt:lpstr>
      <vt:lpstr>Tetracykliny</vt:lpstr>
      <vt:lpstr>Tetracykliny</vt:lpstr>
      <vt:lpstr>Leki przeciwbakteryjne hamujące syntezę białek – makrolidy i ich analogi</vt:lpstr>
      <vt:lpstr>Makrolidy i ich analogi</vt:lpstr>
      <vt:lpstr>Makrolidy i ich analogi</vt:lpstr>
      <vt:lpstr>Makrolidy i ich analogi</vt:lpstr>
      <vt:lpstr>Leki przeciwbakteryjne hamujące syntezę białek – Chloramfenikol</vt:lpstr>
      <vt:lpstr>Leki przeciwbakteryjne hamujące syntezę białek – Linkozamidy</vt:lpstr>
      <vt:lpstr>Leki przeciwbakteryjne hamujące syntezę białek – Oksazolidynony</vt:lpstr>
      <vt:lpstr>Oksazolidynony</vt:lpstr>
      <vt:lpstr>Leki przeciwbakteryjne działające na kwasy nukleinowe </vt:lpstr>
      <vt:lpstr>Leki przeciwbakteryjne działające na kwasy nukleinowe - fluorochinolony</vt:lpstr>
      <vt:lpstr>Fluorochinolony</vt:lpstr>
      <vt:lpstr>Fluorochinolony</vt:lpstr>
      <vt:lpstr>Fluorochinolony</vt:lpstr>
      <vt:lpstr>Leki przeciwbakteryjne działające na kwasy nukleinowe – antagoniści kwasu foliowego</vt:lpstr>
      <vt:lpstr>Sulfonamidy</vt:lpstr>
      <vt:lpstr>Diamino-benzylopirymidyny</vt:lpstr>
      <vt:lpstr>Kotrimoksazol</vt:lpstr>
      <vt:lpstr>Leki przeciwbakteryjne działające na kwasy nukleinowe - Nitroimidazole</vt:lpstr>
      <vt:lpstr>Leki przeciwbakteryjne o innych mechanizmach działania</vt:lpstr>
      <vt:lpstr>Leki przeciwbakteryjne o innych mechanizmach działania - lipopeptydy </vt:lpstr>
      <vt:lpstr>Leki przeciwbakteryjne o innych mechanizmach działania - polipeptydy </vt:lpstr>
      <vt:lpstr>Leki przeciwgrzybicze </vt:lpstr>
      <vt:lpstr>Leki przeciwgrzybicze</vt:lpstr>
      <vt:lpstr>Leki przeciwgrzybicze - azole</vt:lpstr>
      <vt:lpstr>Leki przeciwgrzybicze - azole</vt:lpstr>
      <vt:lpstr>Leki przeciwgrzybicze – inhibitory epoksydazy skwalenowej</vt:lpstr>
      <vt:lpstr>Leki przeciwgrzybicze – pochodne morfoliny</vt:lpstr>
      <vt:lpstr>Leki przeciwgrzybicze – leki polienowe</vt:lpstr>
      <vt:lpstr>Leki przeciwgrzybicze – leki polienowe</vt:lpstr>
      <vt:lpstr>Leki przeciwgrzybicze – kandyny</vt:lpstr>
      <vt:lpstr>Leki przeciwwirusowe </vt:lpstr>
      <vt:lpstr>Leki przeciwwirusowe</vt:lpstr>
      <vt:lpstr>Leki przeciwwirusowe </vt:lpstr>
      <vt:lpstr>Leki przeciwwirusowe</vt:lpstr>
      <vt:lpstr>Leki przeciwwirusowe</vt:lpstr>
      <vt:lpstr>Leki przeciwwirusowe</vt:lpstr>
      <vt:lpstr>Leki przeciwwirusowe</vt:lpstr>
      <vt:lpstr>Leki przeciwwirusowe - grypa</vt:lpstr>
      <vt:lpstr>Leki przeciwwirusowe – COVID-19</vt:lpstr>
      <vt:lpstr>Leki przeciwwirusowe – Ospa wietrzna i półpasiec</vt:lpstr>
      <vt:lpstr>Leki przeciwwirusowe – Opryszczka</vt:lpstr>
      <vt:lpstr>Leki przeciwwirusowe – Cytomegalia</vt:lpstr>
      <vt:lpstr>Leki przeciwwirusowe – AIDS</vt:lpstr>
      <vt:lpstr>Leki przeciwwirusowe – AIDS</vt:lpstr>
      <vt:lpstr>Leki przeciwwirusowe – AIDS</vt:lpstr>
      <vt:lpstr>Leki przeciwwirusowe – WZW B</vt:lpstr>
      <vt:lpstr>Leki przeciwwirusowe – WZW C</vt:lpstr>
      <vt:lpstr>Leki przeciwwirusowe – WZW C</vt:lpstr>
      <vt:lpstr>Zadanie na seminaria!</vt:lpstr>
      <vt:lpstr>Zadanie na seminaria!</vt:lpstr>
      <vt:lpstr>Bibliografia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Biologiczne mechanizmy działania leków przeciwbakteryjnych, przeciwwirusowych i przeciwgrzybiczych</dc:title>
  <dc:creator>Piotrek</dc:creator>
  <cp:lastModifiedBy>Piotrek</cp:lastModifiedBy>
  <cp:revision>100</cp:revision>
  <dcterms:created xsi:type="dcterms:W3CDTF">2023-02-18T17:11:21Z</dcterms:created>
  <dcterms:modified xsi:type="dcterms:W3CDTF">2023-02-19T20:26:04Z</dcterms:modified>
</cp:coreProperties>
</file>