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381" r:id="rId6"/>
    <p:sldId id="382" r:id="rId7"/>
    <p:sldId id="378" r:id="rId8"/>
    <p:sldId id="373" r:id="rId9"/>
    <p:sldId id="374" r:id="rId10"/>
    <p:sldId id="375" r:id="rId11"/>
    <p:sldId id="376" r:id="rId12"/>
    <p:sldId id="377" r:id="rId13"/>
    <p:sldId id="379" r:id="rId14"/>
    <p:sldId id="380" r:id="rId15"/>
    <p:sldId id="383" r:id="rId16"/>
    <p:sldId id="384" r:id="rId17"/>
    <p:sldId id="385" r:id="rId18"/>
    <p:sldId id="395" r:id="rId19"/>
    <p:sldId id="39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372" r:id="rId28"/>
    <p:sldId id="397" r:id="rId29"/>
    <p:sldId id="398" r:id="rId30"/>
    <p:sldId id="400" r:id="rId31"/>
    <p:sldId id="399" r:id="rId32"/>
    <p:sldId id="401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411" r:id="rId43"/>
    <p:sldId id="370" r:id="rId44"/>
    <p:sldId id="371" r:id="rId4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1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Biologiczne mechanizmy działania leków przeciwbakteryjnych, </a:t>
            </a:r>
            <a:r>
              <a:rPr lang="pl-PL" b="1" dirty="0" smtClean="0"/>
              <a:t>przeciwwirusowych</a:t>
            </a:r>
            <a:r>
              <a:rPr lang="pl-PL" dirty="0" smtClean="0"/>
              <a:t> i </a:t>
            </a:r>
            <a:r>
              <a:rPr lang="pl-PL" dirty="0" err="1" smtClean="0"/>
              <a:t>przeciwgrzybiczych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Piotr Goździk</a:t>
            </a:r>
          </a:p>
          <a:p>
            <a:r>
              <a:rPr lang="pl-PL" dirty="0" smtClean="0"/>
              <a:t>Klinika Chorób Wewnętrznych, Diabetologii i Farmakologii Klinicznej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przeciwwirusowe – WZW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Leki te stosowane są jako preparaty złożone (2-4 substancje)</a:t>
            </a:r>
          </a:p>
          <a:p>
            <a:pPr lvl="1">
              <a:buFontTx/>
              <a:buChar char="-"/>
            </a:pPr>
            <a:r>
              <a:rPr lang="pl-PL" dirty="0" smtClean="0"/>
              <a:t>Inhibitory NS3 (proteazy)</a:t>
            </a:r>
          </a:p>
          <a:p>
            <a:pPr lvl="2">
              <a:buFontTx/>
              <a:buChar char="-"/>
            </a:pPr>
            <a:r>
              <a:rPr lang="pl-PL" dirty="0" err="1" smtClean="0"/>
              <a:t>Glekaprewir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Grazoprewir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Parytaprewir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Woksylaprewir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Inhibitory NS5B (polimerazy)</a:t>
            </a:r>
          </a:p>
          <a:p>
            <a:pPr lvl="2">
              <a:buFontTx/>
              <a:buChar char="-"/>
            </a:pPr>
            <a:r>
              <a:rPr lang="pl-PL" dirty="0" err="1" smtClean="0"/>
              <a:t>Dazabuwir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Sofosbuwir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Inhibitory NS5A</a:t>
            </a:r>
          </a:p>
          <a:p>
            <a:pPr lvl="2">
              <a:buFontTx/>
              <a:buChar char="-"/>
            </a:pPr>
            <a:r>
              <a:rPr lang="pl-PL" dirty="0" err="1" smtClean="0"/>
              <a:t>Daklataswir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Elbaswir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Ledipaswir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Ombitaswir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Pibrentaswir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Welpastawir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Pomocniczo - </a:t>
            </a:r>
            <a:r>
              <a:rPr lang="pl-PL" dirty="0" err="1" smtClean="0"/>
              <a:t>rybawiryna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przeciwwirusowe – WZW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Aktualnie stosowane połączenia lekowe:</a:t>
            </a:r>
          </a:p>
          <a:p>
            <a:pPr>
              <a:buFontTx/>
              <a:buChar char="-"/>
            </a:pPr>
            <a:r>
              <a:rPr lang="pl-PL" dirty="0" err="1" smtClean="0"/>
              <a:t>Glekaprewir</a:t>
            </a:r>
            <a:r>
              <a:rPr lang="pl-PL" dirty="0" smtClean="0"/>
              <a:t> + </a:t>
            </a:r>
            <a:r>
              <a:rPr lang="pl-PL" dirty="0" err="1" smtClean="0"/>
              <a:t>pibrentasvir</a:t>
            </a:r>
            <a:r>
              <a:rPr lang="pl-PL" dirty="0" smtClean="0"/>
              <a:t> (</a:t>
            </a:r>
            <a:r>
              <a:rPr lang="pl-PL" dirty="0" err="1" smtClean="0"/>
              <a:t>Maviret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err="1" smtClean="0"/>
              <a:t>Sofosbuwir</a:t>
            </a:r>
            <a:r>
              <a:rPr lang="pl-PL" dirty="0" smtClean="0"/>
              <a:t> + </a:t>
            </a:r>
            <a:r>
              <a:rPr lang="pl-PL" dirty="0" err="1" smtClean="0"/>
              <a:t>welpastawir</a:t>
            </a:r>
            <a:r>
              <a:rPr lang="pl-PL" dirty="0" smtClean="0"/>
              <a:t> + </a:t>
            </a:r>
            <a:r>
              <a:rPr lang="pl-PL" dirty="0" err="1" smtClean="0"/>
              <a:t>woksylaprewir</a:t>
            </a:r>
            <a:r>
              <a:rPr lang="pl-PL" dirty="0" smtClean="0"/>
              <a:t> (</a:t>
            </a:r>
            <a:r>
              <a:rPr lang="pl-PL" dirty="0" err="1" smtClean="0"/>
              <a:t>Vosevi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err="1" smtClean="0"/>
              <a:t>Sofosbuwir</a:t>
            </a:r>
            <a:r>
              <a:rPr lang="pl-PL" dirty="0" smtClean="0"/>
              <a:t> + </a:t>
            </a:r>
            <a:r>
              <a:rPr lang="pl-PL" dirty="0" err="1" smtClean="0"/>
              <a:t>welpastawir</a:t>
            </a:r>
            <a:r>
              <a:rPr lang="pl-PL" dirty="0" smtClean="0"/>
              <a:t> (</a:t>
            </a:r>
            <a:r>
              <a:rPr lang="pl-PL" dirty="0" err="1" smtClean="0"/>
              <a:t>Epclusa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err="1" smtClean="0"/>
              <a:t>Sofosbuwir</a:t>
            </a:r>
            <a:r>
              <a:rPr lang="pl-PL" dirty="0" smtClean="0"/>
              <a:t> + </a:t>
            </a:r>
            <a:r>
              <a:rPr lang="pl-PL" dirty="0" err="1" smtClean="0"/>
              <a:t>Ledipaswir</a:t>
            </a:r>
            <a:r>
              <a:rPr lang="pl-PL" dirty="0" smtClean="0"/>
              <a:t> (</a:t>
            </a:r>
            <a:r>
              <a:rPr lang="pl-PL" dirty="0" err="1" smtClean="0"/>
              <a:t>Harvoni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err="1" smtClean="0"/>
              <a:t>Elbaswir</a:t>
            </a:r>
            <a:r>
              <a:rPr lang="pl-PL" dirty="0" smtClean="0"/>
              <a:t> + </a:t>
            </a:r>
            <a:r>
              <a:rPr lang="pl-PL" dirty="0" err="1" smtClean="0"/>
              <a:t>grazoprewir</a:t>
            </a:r>
            <a:r>
              <a:rPr lang="pl-PL" dirty="0" smtClean="0"/>
              <a:t> (</a:t>
            </a:r>
            <a:r>
              <a:rPr lang="pl-PL" dirty="0" err="1" smtClean="0"/>
              <a:t>Zepatier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err="1" smtClean="0"/>
              <a:t>Ombitaswir</a:t>
            </a:r>
            <a:r>
              <a:rPr lang="pl-PL" dirty="0" smtClean="0"/>
              <a:t> + </a:t>
            </a:r>
            <a:r>
              <a:rPr lang="pl-PL" dirty="0" err="1" smtClean="0"/>
              <a:t>parytaprewir</a:t>
            </a:r>
            <a:r>
              <a:rPr lang="pl-PL" dirty="0" smtClean="0"/>
              <a:t> + </a:t>
            </a:r>
            <a:r>
              <a:rPr lang="pl-PL" dirty="0" err="1" smtClean="0"/>
              <a:t>rytonawir</a:t>
            </a:r>
            <a:r>
              <a:rPr lang="pl-PL" dirty="0" smtClean="0"/>
              <a:t> (</a:t>
            </a:r>
            <a:r>
              <a:rPr lang="pl-PL" dirty="0" err="1" smtClean="0"/>
              <a:t>Viekirax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przeciwwirusowe – WZW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Trwałą odpowiedź wirusologiczną (SVR) na terapię </a:t>
            </a:r>
            <a:r>
              <a:rPr lang="pl-PL" dirty="0" err="1" smtClean="0"/>
              <a:t>bezinterferonową</a:t>
            </a:r>
            <a:r>
              <a:rPr lang="pl-PL" dirty="0" smtClean="0"/>
              <a:t> uzyskuje się u 95% chorych, u &gt;99% nie występują nawroty.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Aktualnie nie ma wytycznych odnośnie stosowania leków </a:t>
            </a:r>
            <a:r>
              <a:rPr lang="pl-PL" dirty="0" err="1" smtClean="0"/>
              <a:t>anty-HCV</a:t>
            </a:r>
            <a:r>
              <a:rPr lang="pl-PL" dirty="0" smtClean="0"/>
              <a:t> w ciąży. W przypadku leczenia </a:t>
            </a:r>
            <a:r>
              <a:rPr lang="pl-PL" dirty="0" err="1" smtClean="0"/>
              <a:t>rybawiryną</a:t>
            </a:r>
            <a:r>
              <a:rPr lang="pl-PL" dirty="0" smtClean="0"/>
              <a:t> konieczna jest skuteczna antykoncepcja podczas leczenia i po jego zakończeniu (6msc u kobiet, 7msc u mężczyzn).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Jest to choroba wywołana przez wirus zapalenia wątroby typu B (</a:t>
            </a:r>
            <a:r>
              <a:rPr lang="pl-PL" i="1" dirty="0" err="1" smtClean="0"/>
              <a:t>hepatitis</a:t>
            </a:r>
            <a:r>
              <a:rPr lang="pl-PL" i="1" dirty="0" smtClean="0"/>
              <a:t> B </a:t>
            </a:r>
            <a:r>
              <a:rPr lang="pl-PL" i="1" dirty="0" err="1" smtClean="0"/>
              <a:t>virus</a:t>
            </a:r>
            <a:r>
              <a:rPr lang="pl-PL" i="1" dirty="0" smtClean="0"/>
              <a:t> – </a:t>
            </a:r>
            <a:r>
              <a:rPr lang="pl-PL" dirty="0" smtClean="0"/>
              <a:t>HBV) mogąca przebiegać jako ostre, </a:t>
            </a:r>
            <a:r>
              <a:rPr lang="pl-PL" dirty="0" err="1" smtClean="0"/>
              <a:t>nadostre</a:t>
            </a:r>
            <a:r>
              <a:rPr lang="pl-PL" dirty="0" smtClean="0"/>
              <a:t>, przewlekłe zapalenie wątroby. Prowadzi również do marskości wątroby i rozwoju raka </a:t>
            </a:r>
            <a:r>
              <a:rPr lang="pl-PL" dirty="0" err="1" smtClean="0"/>
              <a:t>wątrobowokomórkowego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Najczęściej do zakażenia dochodzi na drodze kontaktów płciowych, dożylnego zażywania substancji odurzających (u osób młodych) i po kontaktach z ochroną zdrowia (u osób starszych).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W diagnostyce zakażenia HBV wykorzystuje się kilka markerów:</a:t>
            </a:r>
          </a:p>
          <a:p>
            <a:pPr>
              <a:buNone/>
            </a:pPr>
            <a:r>
              <a:rPr lang="pl-PL" dirty="0" err="1" smtClean="0"/>
              <a:t>HBs-Ag</a:t>
            </a:r>
            <a:r>
              <a:rPr lang="pl-PL" dirty="0" smtClean="0"/>
              <a:t> (antygen </a:t>
            </a:r>
            <a:r>
              <a:rPr lang="pl-PL" dirty="0" err="1" smtClean="0"/>
              <a:t>HBs</a:t>
            </a:r>
            <a:r>
              <a:rPr lang="pl-PL" dirty="0" smtClean="0"/>
              <a:t>) – pierwszy marker zakażenia</a:t>
            </a:r>
          </a:p>
          <a:p>
            <a:pPr>
              <a:buNone/>
            </a:pPr>
            <a:r>
              <a:rPr lang="pl-PL" dirty="0" err="1" smtClean="0"/>
              <a:t>Anty-HBs</a:t>
            </a:r>
            <a:r>
              <a:rPr lang="pl-PL" dirty="0" smtClean="0"/>
              <a:t> (przeciwciała przeciwko </a:t>
            </a:r>
            <a:r>
              <a:rPr lang="pl-PL" dirty="0" err="1" smtClean="0"/>
              <a:t>HBs</a:t>
            </a:r>
            <a:r>
              <a:rPr lang="pl-PL" dirty="0" smtClean="0"/>
              <a:t>) – poszczepienne lub po przebyciu ostrego WZW B</a:t>
            </a:r>
          </a:p>
          <a:p>
            <a:pPr>
              <a:buNone/>
            </a:pPr>
            <a:r>
              <a:rPr lang="pl-PL" dirty="0" err="1" smtClean="0"/>
              <a:t>Anty-HBc</a:t>
            </a:r>
            <a:r>
              <a:rPr lang="pl-PL" dirty="0" smtClean="0"/>
              <a:t> – pojawia się jedynie po kontakcie z wirusem HBV</a:t>
            </a:r>
          </a:p>
          <a:p>
            <a:pPr>
              <a:buNone/>
            </a:pPr>
            <a:r>
              <a:rPr lang="pl-PL" dirty="0" err="1" smtClean="0"/>
              <a:t>HBe-Ag</a:t>
            </a:r>
            <a:r>
              <a:rPr lang="pl-PL" dirty="0" smtClean="0"/>
              <a:t> – obecne w okresie nasilonej replikacji HBV</a:t>
            </a:r>
          </a:p>
          <a:p>
            <a:pPr>
              <a:buNone/>
            </a:pPr>
            <a:r>
              <a:rPr lang="pl-PL" dirty="0" err="1" smtClean="0"/>
              <a:t>Anty-HBe</a:t>
            </a:r>
            <a:r>
              <a:rPr lang="pl-PL" dirty="0" smtClean="0"/>
              <a:t> – pojawiają się po zaniku </a:t>
            </a:r>
            <a:r>
              <a:rPr lang="pl-PL" dirty="0" err="1" smtClean="0"/>
              <a:t>HBe-Ag</a:t>
            </a:r>
            <a:r>
              <a:rPr lang="pl-PL" dirty="0" smtClean="0"/>
              <a:t>, interpretacja zależna od stadium choroby i leczenia</a:t>
            </a:r>
          </a:p>
          <a:p>
            <a:pPr>
              <a:buNone/>
            </a:pPr>
            <a:r>
              <a:rPr lang="pl-PL" dirty="0" smtClean="0"/>
              <a:t>HBV DNA – </a:t>
            </a:r>
            <a:r>
              <a:rPr lang="pl-PL" smtClean="0"/>
              <a:t>materiał genetyczny wirusa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Wirus </a:t>
            </a:r>
            <a:r>
              <a:rPr lang="pl-PL" dirty="0" smtClean="0"/>
              <a:t>HBV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Grupa:    </a:t>
            </a:r>
            <a:r>
              <a:rPr lang="pl-PL" dirty="0" smtClean="0"/>
              <a:t>VII (</a:t>
            </a:r>
            <a:r>
              <a:rPr lang="pl-PL" dirty="0" err="1" smtClean="0"/>
              <a:t>dsDNA-RT</a:t>
            </a:r>
            <a:r>
              <a:rPr lang="pl-PL" dirty="0" smtClean="0"/>
              <a:t>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Rodzina: </a:t>
            </a:r>
            <a:r>
              <a:rPr lang="pl-PL" dirty="0" err="1" smtClean="0"/>
              <a:t>Hepadnawirusy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Rodzaj:   </a:t>
            </a:r>
            <a:r>
              <a:rPr lang="pl-PL" dirty="0" err="1" smtClean="0"/>
              <a:t>Orthohepadnavirus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Zakażeniu wirusem HBV można zapobiegać poprzez szczepienia ochronne (w Polsce obowiązkowe dla noworodków po 1996 roku).</a:t>
            </a:r>
          </a:p>
          <a:p>
            <a:pPr algn="r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Po wniknięciu wirusa do </a:t>
            </a:r>
            <a:r>
              <a:rPr lang="pl-PL" dirty="0" err="1" smtClean="0"/>
              <a:t>hepatocytu</a:t>
            </a:r>
            <a:r>
              <a:rPr lang="pl-PL" dirty="0" smtClean="0"/>
              <a:t> wiąże się on z błonami wewnątrzkomórkowymi i po uwolnieniu z otoczki przenoszony jest do </a:t>
            </a:r>
            <a:r>
              <a:rPr lang="pl-PL" dirty="0" err="1" smtClean="0"/>
              <a:t>nukleokapsydu</a:t>
            </a:r>
            <a:r>
              <a:rPr lang="pl-PL" dirty="0" smtClean="0"/>
              <a:t>. DNA wirusa powielany jest poprzez aktywność </a:t>
            </a:r>
            <a:r>
              <a:rPr lang="pl-PL" dirty="0" err="1" smtClean="0"/>
              <a:t>RNA-zależnej</a:t>
            </a:r>
            <a:r>
              <a:rPr lang="pl-PL" dirty="0" smtClean="0"/>
              <a:t> polimerazy DNA o cechach odwrotnej </a:t>
            </a:r>
            <a:r>
              <a:rPr lang="pl-PL" dirty="0" err="1" smtClean="0"/>
              <a:t>transkryptazy</a:t>
            </a:r>
            <a:r>
              <a:rPr lang="pl-PL" dirty="0" smtClean="0"/>
              <a:t>. W procesie replikacji całość genomu wirusa przekształcana jest w formę kolistej nici podwójnie domkniętej wiązaniami kowalentnymi – powstaje </a:t>
            </a:r>
            <a:r>
              <a:rPr lang="pl-PL" dirty="0" err="1" smtClean="0"/>
              <a:t>cccDNA</a:t>
            </a:r>
            <a:r>
              <a:rPr lang="pl-PL" dirty="0" smtClean="0"/>
              <a:t>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Obecnie brak możliwości </a:t>
            </a:r>
            <a:r>
              <a:rPr lang="pl-PL" dirty="0" err="1" smtClean="0"/>
              <a:t>eradykacji</a:t>
            </a:r>
            <a:r>
              <a:rPr lang="pl-PL" dirty="0" smtClean="0"/>
              <a:t> wirusa </a:t>
            </a:r>
            <a:r>
              <a:rPr lang="pl-PL" dirty="0" smtClean="0"/>
              <a:t>HBV – z powodu niewrażliwości </a:t>
            </a:r>
            <a:r>
              <a:rPr lang="pl-PL" dirty="0" err="1" smtClean="0"/>
              <a:t>episomalnej</a:t>
            </a:r>
            <a:r>
              <a:rPr lang="pl-PL" dirty="0" smtClean="0"/>
              <a:t> formy </a:t>
            </a:r>
            <a:r>
              <a:rPr lang="pl-PL" dirty="0" err="1" smtClean="0"/>
              <a:t>cccDNA</a:t>
            </a:r>
            <a:r>
              <a:rPr lang="pl-PL" dirty="0" smtClean="0"/>
              <a:t> HBV na leczenie, celem </a:t>
            </a:r>
            <a:r>
              <a:rPr lang="pl-PL" dirty="0" smtClean="0"/>
              <a:t>terapii jest pełna supresja </a:t>
            </a:r>
            <a:r>
              <a:rPr lang="pl-PL" dirty="0" smtClean="0"/>
              <a:t>replikacji wirusa </a:t>
            </a:r>
            <a:r>
              <a:rPr lang="pl-PL" dirty="0" smtClean="0"/>
              <a:t>w celu zapobiegnięcia rozwojowi marskości wątroby i raka </a:t>
            </a:r>
            <a:r>
              <a:rPr lang="pl-PL" dirty="0" err="1" smtClean="0"/>
              <a:t>wątrobowokomórkowego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 leczeniu należy dążyć do pełnej supresji replikacji HBV, eliminacji </a:t>
            </a:r>
            <a:r>
              <a:rPr lang="pl-PL" dirty="0" err="1" smtClean="0"/>
              <a:t>HBsAg</a:t>
            </a:r>
            <a:r>
              <a:rPr lang="pl-PL" dirty="0" smtClean="0"/>
              <a:t> i pojawienia się </a:t>
            </a:r>
            <a:r>
              <a:rPr lang="pl-PL" dirty="0" err="1" smtClean="0"/>
              <a:t>anty-HBs</a:t>
            </a:r>
            <a:r>
              <a:rPr lang="pl-PL" dirty="0" smtClean="0"/>
              <a:t>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W leczeniu przewlekłego WZW aktualnie stosowane są leki z dwóch grup: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Interferony – zwłaszcza </a:t>
            </a:r>
            <a:r>
              <a:rPr lang="pl-PL" dirty="0" err="1" smtClean="0"/>
              <a:t>pegylowany</a:t>
            </a:r>
            <a:r>
              <a:rPr lang="pl-PL" dirty="0" smtClean="0"/>
              <a:t> INF-</a:t>
            </a:r>
            <a:r>
              <a:rPr lang="el-GR" dirty="0" smtClean="0"/>
              <a:t>α</a:t>
            </a:r>
            <a:r>
              <a:rPr lang="pl-PL" dirty="0" smtClean="0"/>
              <a:t>2a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nukleozydowe i nukleotydowe inhibitory odwrotnej </a:t>
            </a:r>
            <a:r>
              <a:rPr lang="pl-PL" dirty="0" err="1" smtClean="0"/>
              <a:t>transkryptazy</a:t>
            </a:r>
            <a:r>
              <a:rPr lang="pl-PL" dirty="0" smtClean="0"/>
              <a:t> (AN)</a:t>
            </a:r>
          </a:p>
          <a:p>
            <a:pPr>
              <a:buNone/>
            </a:pPr>
            <a:r>
              <a:rPr lang="pl-PL" dirty="0" smtClean="0"/>
              <a:t>		- </a:t>
            </a:r>
            <a:r>
              <a:rPr lang="pl-PL" dirty="0" err="1" smtClean="0"/>
              <a:t>adefowir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	- </a:t>
            </a:r>
            <a:r>
              <a:rPr lang="pl-PL" dirty="0" err="1" smtClean="0"/>
              <a:t>entekawir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	- </a:t>
            </a:r>
            <a:r>
              <a:rPr lang="pl-PL" dirty="0" err="1" smtClean="0"/>
              <a:t>lamiwudyna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	- </a:t>
            </a:r>
            <a:r>
              <a:rPr lang="pl-PL" dirty="0" err="1" smtClean="0"/>
              <a:t>dizoproksyl</a:t>
            </a:r>
            <a:r>
              <a:rPr lang="pl-PL" dirty="0" smtClean="0"/>
              <a:t> </a:t>
            </a:r>
            <a:r>
              <a:rPr lang="pl-PL" dirty="0" err="1" smtClean="0"/>
              <a:t>tenofowiru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	- </a:t>
            </a:r>
            <a:r>
              <a:rPr lang="pl-PL" dirty="0" err="1" smtClean="0"/>
              <a:t>alafenamid</a:t>
            </a:r>
            <a:r>
              <a:rPr lang="pl-PL" dirty="0" smtClean="0"/>
              <a:t> </a:t>
            </a:r>
            <a:r>
              <a:rPr lang="pl-PL" dirty="0" err="1" smtClean="0"/>
              <a:t>tenofowiru</a:t>
            </a:r>
            <a:r>
              <a:rPr lang="pl-PL" dirty="0" smtClean="0"/>
              <a:t> 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Choroba zakaźna wywołana przez wirusa zapalenia wątroby typu C (</a:t>
            </a:r>
            <a:r>
              <a:rPr lang="pl-PL" i="1" dirty="0" err="1" smtClean="0"/>
              <a:t>hepatitis</a:t>
            </a:r>
            <a:r>
              <a:rPr lang="pl-PL" i="1" dirty="0" smtClean="0"/>
              <a:t> C </a:t>
            </a:r>
            <a:r>
              <a:rPr lang="pl-PL" i="1" dirty="0" err="1" smtClean="0"/>
              <a:t>virus</a:t>
            </a:r>
            <a:r>
              <a:rPr lang="pl-PL" i="1" dirty="0" smtClean="0"/>
              <a:t> – </a:t>
            </a:r>
            <a:r>
              <a:rPr lang="pl-PL" dirty="0" smtClean="0"/>
              <a:t>HCV), będącego wirusem RNA. Przebiega jako zapalenie ostre i/lub przewlekłe, które nie leczone, prowadzi do rozwoju marskości wątroby i, rzadziej, raka </a:t>
            </a:r>
            <a:r>
              <a:rPr lang="pl-PL" dirty="0" err="1" smtClean="0"/>
              <a:t>wątrobowokomórkowego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err="1" smtClean="0"/>
              <a:t>Pegylowany</a:t>
            </a:r>
            <a:r>
              <a:rPr lang="pl-PL" dirty="0" smtClean="0"/>
              <a:t> interferon </a:t>
            </a:r>
            <a:r>
              <a:rPr lang="el-GR" dirty="0" smtClean="0"/>
              <a:t>α</a:t>
            </a:r>
            <a:r>
              <a:rPr lang="pl-PL" dirty="0" smtClean="0"/>
              <a:t>2a jest pochodną interferonu alfa powstała poprzez sprzężenie z </a:t>
            </a:r>
            <a:r>
              <a:rPr lang="pl-PL" dirty="0" err="1" smtClean="0"/>
              <a:t>polietylenoglikolem</a:t>
            </a:r>
            <a:r>
              <a:rPr lang="pl-PL" dirty="0" smtClean="0"/>
              <a:t>. Działa stymulująco na układ immunologiczny, ma działanie </a:t>
            </a:r>
            <a:r>
              <a:rPr lang="pl-PL" dirty="0" err="1" smtClean="0"/>
              <a:t>antyproliferacyjne</a:t>
            </a:r>
            <a:r>
              <a:rPr lang="pl-PL" dirty="0" smtClean="0"/>
              <a:t>. Przeciwwirusowe (i przeciwnowotworowe) działanie interferonu wynika prawdopodobnie z blokowania syntezy białek, pobudzania układu immunologicznego (poprzez zwiększenie aktywności fagocytarnej makrofagów i wzmocnienia działania cytostatycznego limfocytów na komórki docelowe).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Z uwagi na swój mechanizm działania interferony mają szereg działań niepożądanych, m.in.:</a:t>
            </a:r>
          </a:p>
          <a:p>
            <a:r>
              <a:rPr lang="pl-PL" dirty="0" smtClean="0"/>
              <a:t>	objawy grypopodobne, zmęczenie, pogorszenie łaknienia, zmniejszenie masy ciała, zwiększona utrata włosów, efekty </a:t>
            </a:r>
            <a:r>
              <a:rPr lang="pl-PL" dirty="0" err="1" smtClean="0"/>
              <a:t>mielosupresyjne</a:t>
            </a:r>
            <a:r>
              <a:rPr lang="pl-PL" dirty="0" smtClean="0"/>
              <a:t>, lęk rozdrażnienie, depresja, myśli samobójcze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Spośród nukleozydowych i nukleotydowych inhibitorów odwrotnej </a:t>
            </a:r>
            <a:r>
              <a:rPr lang="pl-PL" dirty="0" err="1" smtClean="0"/>
              <a:t>transkryptazy</a:t>
            </a:r>
            <a:r>
              <a:rPr lang="pl-PL" dirty="0" smtClean="0"/>
              <a:t> w leczeniu pierwszego rzutu stosuje się: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</a:t>
            </a:r>
            <a:r>
              <a:rPr lang="pl-PL" dirty="0" err="1" smtClean="0"/>
              <a:t>Entekawir</a:t>
            </a:r>
            <a:r>
              <a:rPr lang="pl-PL" dirty="0" smtClean="0"/>
              <a:t> (analog guanozyny)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</a:t>
            </a:r>
            <a:r>
              <a:rPr lang="pl-PL" dirty="0" err="1" smtClean="0"/>
              <a:t>dizoproksyl</a:t>
            </a:r>
            <a:r>
              <a:rPr lang="pl-PL" dirty="0" smtClean="0"/>
              <a:t> </a:t>
            </a:r>
            <a:r>
              <a:rPr lang="pl-PL" dirty="0" err="1" smtClean="0"/>
              <a:t>tenofowiru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</a:t>
            </a:r>
            <a:r>
              <a:rPr lang="pl-PL" dirty="0" err="1" smtClean="0"/>
              <a:t>alafenamid</a:t>
            </a:r>
            <a:r>
              <a:rPr lang="pl-PL" dirty="0" smtClean="0"/>
              <a:t> </a:t>
            </a:r>
            <a:r>
              <a:rPr lang="pl-PL" dirty="0" err="1" smtClean="0"/>
              <a:t>tenofowiru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 uwagi na mechanizm działania są to leki na ogół bardzo dobrze tolerowane i bezpieczne.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err="1" smtClean="0"/>
              <a:t>Entekawir</a:t>
            </a:r>
            <a:r>
              <a:rPr lang="pl-PL" dirty="0" smtClean="0"/>
              <a:t> (analog guanozyny) ulega fosforylacji do aktywnego </a:t>
            </a:r>
            <a:r>
              <a:rPr lang="pl-PL" dirty="0" err="1" smtClean="0"/>
              <a:t>trifosforanu</a:t>
            </a:r>
            <a:r>
              <a:rPr lang="pl-PL" dirty="0" smtClean="0"/>
              <a:t> </a:t>
            </a:r>
            <a:r>
              <a:rPr lang="pl-PL" dirty="0" err="1" smtClean="0"/>
              <a:t>entekawiru</a:t>
            </a:r>
            <a:r>
              <a:rPr lang="pl-PL" dirty="0" smtClean="0"/>
              <a:t>, który hamuje aktywność polimerazy wirusowej – inicjację polimerazy HBV, odwrotną transkrypcje ujemnej nici DNA z </a:t>
            </a:r>
            <a:r>
              <a:rPr lang="pl-PL" dirty="0" err="1" smtClean="0"/>
              <a:t>pregenomowego</a:t>
            </a:r>
            <a:r>
              <a:rPr lang="pl-PL" dirty="0" smtClean="0"/>
              <a:t> RNA oraz syntezę dodatniej nici DNA HBV.</a:t>
            </a:r>
          </a:p>
          <a:p>
            <a:pPr>
              <a:buNone/>
            </a:pPr>
            <a:r>
              <a:rPr lang="pl-PL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err="1" smtClean="0"/>
              <a:t>Tenofowir</a:t>
            </a:r>
            <a:r>
              <a:rPr lang="pl-PL" dirty="0" smtClean="0"/>
              <a:t> (analog </a:t>
            </a:r>
            <a:r>
              <a:rPr lang="pl-PL" dirty="0" err="1" smtClean="0"/>
              <a:t>monofosforanu</a:t>
            </a:r>
            <a:r>
              <a:rPr lang="pl-PL" dirty="0" smtClean="0"/>
              <a:t> nukleozydu) – ulega metabolizmowi do formy aktywnej – </a:t>
            </a:r>
            <a:r>
              <a:rPr lang="pl-PL" dirty="0" err="1" smtClean="0"/>
              <a:t>difosforanu</a:t>
            </a:r>
            <a:r>
              <a:rPr lang="pl-PL" dirty="0" smtClean="0"/>
              <a:t> </a:t>
            </a:r>
            <a:r>
              <a:rPr lang="pl-PL" dirty="0" err="1" smtClean="0"/>
              <a:t>tenofowiru</a:t>
            </a:r>
            <a:r>
              <a:rPr lang="pl-PL" dirty="0" smtClean="0"/>
              <a:t>, który hamuje polimerazy wirusowe poprzez wiązanie z miejscem wiązania, a po wbudowaniu do nici DNA poprzez zakończenie </a:t>
            </a:r>
            <a:r>
              <a:rPr lang="pl-PL" dirty="0" err="1" smtClean="0"/>
              <a:t>łancucha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AIDS jest to choroba, do której dochodzi w wyniku zakażenia HIV, polegająca na znacznym zmniejszeniu liczebności limfocytó</a:t>
            </a:r>
            <a:r>
              <a:rPr lang="pl-PL" dirty="0" smtClean="0"/>
              <a:t>w T CD4+ (&lt;200/ul) i upośledzonej czynności układu immunologicznego z następczym występowaniem zakażeń i nowotworów oportunistycznych.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Do zakażenia wirusem HIV może dochodzić drogą kontaktów seksualnych, przez krew oraz okołoporodowo. </a:t>
            </a:r>
          </a:p>
          <a:p>
            <a:pPr>
              <a:buNone/>
            </a:pPr>
            <a:r>
              <a:rPr lang="pl-PL" dirty="0" smtClean="0"/>
              <a:t>Czynniki ryzyka:</a:t>
            </a:r>
          </a:p>
          <a:p>
            <a:pPr>
              <a:buFontTx/>
              <a:buChar char="-"/>
            </a:pPr>
            <a:r>
              <a:rPr lang="pl-PL" dirty="0" smtClean="0"/>
              <a:t>Ryzykowne kontakty seksualne</a:t>
            </a:r>
          </a:p>
          <a:p>
            <a:pPr>
              <a:buFontTx/>
              <a:buChar char="-"/>
            </a:pPr>
            <a:r>
              <a:rPr lang="pl-PL" dirty="0" smtClean="0"/>
              <a:t>Korzystanie ze wspólnych igieł i/lub strzykawek</a:t>
            </a:r>
          </a:p>
          <a:p>
            <a:pPr>
              <a:buFontTx/>
              <a:buChar char="-"/>
            </a:pPr>
            <a:r>
              <a:rPr lang="pl-PL" dirty="0" smtClean="0"/>
              <a:t>Poród, w przypadku, kiedy matka nie jest świadoma zakażenia wirusem</a:t>
            </a:r>
          </a:p>
          <a:p>
            <a:pPr>
              <a:buFontTx/>
              <a:buChar char="-"/>
            </a:pPr>
            <a:r>
              <a:rPr lang="pl-PL" dirty="0" smtClean="0"/>
              <a:t>Jatrogenn</a:t>
            </a:r>
            <a:r>
              <a:rPr lang="pl-PL" dirty="0" smtClean="0"/>
              <a:t>e – skaleczenia materiałem zanieczyszczonym krwią chorego – </a:t>
            </a:r>
            <a:r>
              <a:rPr lang="pl-PL" u="sng" dirty="0" smtClean="0"/>
              <a:t>profilaktyka </a:t>
            </a:r>
            <a:r>
              <a:rPr lang="pl-PL" u="sng" dirty="0" err="1" smtClean="0"/>
              <a:t>poekspozycyjna</a:t>
            </a:r>
            <a:r>
              <a:rPr lang="pl-PL" u="sng" dirty="0" smtClean="0"/>
              <a:t>!</a:t>
            </a:r>
            <a:endParaRPr lang="pl-PL" u="sng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Wstępna diagnostyka zakażenia wirusem HIV polega na wykonaniu testów przesiewowych IV generacji – tj. oznaczenia przeciwciał anty-HIV oraz antygenu p24</a:t>
            </a:r>
          </a:p>
          <a:p>
            <a:pPr>
              <a:buFontTx/>
              <a:buChar char="-"/>
            </a:pPr>
            <a:r>
              <a:rPr lang="pl-PL" dirty="0" smtClean="0"/>
              <a:t>Przeciwciała anty-HIV wykrywane są w 3-12 tygodniu od zakażenia</a:t>
            </a:r>
          </a:p>
          <a:p>
            <a:pPr>
              <a:buFontTx/>
              <a:buChar char="-"/>
            </a:pPr>
            <a:r>
              <a:rPr lang="pl-PL" dirty="0" smtClean="0"/>
              <a:t>Antygen p24 (antygen rdzenia) już po 2 tygodniach od zakażenia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Ujemny wynik testu przesiewowego nie wymaga potwierdzenia, natomiast powinny zostać powtórzone po 6 tygodniach (po okresie okna serologicznego) lub po 45 dniach od zakończenia profilaktyki </a:t>
            </a:r>
            <a:r>
              <a:rPr lang="pl-PL" dirty="0" err="1" smtClean="0"/>
              <a:t>poekspozycyjnej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Grupa:    </a:t>
            </a:r>
            <a:r>
              <a:rPr lang="pl-PL" dirty="0" smtClean="0"/>
              <a:t>VI (</a:t>
            </a:r>
            <a:r>
              <a:rPr lang="pl-PL" dirty="0" err="1" smtClean="0"/>
              <a:t>s</a:t>
            </a:r>
            <a:r>
              <a:rPr lang="pl-PL" dirty="0" err="1" smtClean="0"/>
              <a:t>sRNA-RT</a:t>
            </a:r>
            <a:r>
              <a:rPr lang="pl-PL" dirty="0" smtClean="0"/>
              <a:t>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Rodzina: </a:t>
            </a:r>
            <a:r>
              <a:rPr lang="pl-PL" dirty="0" smtClean="0"/>
              <a:t>retrowirusy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Rodzaj:   </a:t>
            </a:r>
            <a:r>
              <a:rPr lang="pl-PL" dirty="0" err="1" smtClean="0"/>
              <a:t>lentiwirusy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Nie opracowano szczepionki przeciwko HIV.</a:t>
            </a:r>
            <a:endParaRPr lang="pl-PL" dirty="0" smtClean="0"/>
          </a:p>
          <a:p>
            <a:pPr algn="r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Genom wirusa HIV tworzą dwie jednakowe, pojedyncze nici RNA. Kulista cząsteczka wirusa jest otoczona białkowo-lipidową osłonką, w której zakotwiczone są glikoproteiny gp41 i gp120.</a:t>
            </a:r>
          </a:p>
          <a:p>
            <a:pPr>
              <a:buNone/>
            </a:pPr>
            <a:r>
              <a:rPr lang="pl-PL" dirty="0" smtClean="0"/>
              <a:t>Wnikanie wirusa do komórki odbywa się z udziałem receptora CD4 i </a:t>
            </a:r>
            <a:r>
              <a:rPr lang="pl-PL" dirty="0" err="1" smtClean="0"/>
              <a:t>koreceptora</a:t>
            </a:r>
            <a:r>
              <a:rPr lang="pl-PL" dirty="0" smtClean="0"/>
              <a:t> (receptory dla </a:t>
            </a:r>
            <a:r>
              <a:rPr lang="pl-PL" dirty="0" err="1" smtClean="0"/>
              <a:t>chemokin</a:t>
            </a:r>
            <a:r>
              <a:rPr lang="pl-PL" dirty="0" smtClean="0"/>
              <a:t> </a:t>
            </a:r>
            <a:r>
              <a:rPr lang="el-GR" dirty="0" smtClean="0"/>
              <a:t>α</a:t>
            </a:r>
            <a:r>
              <a:rPr lang="pl-PL" dirty="0" smtClean="0"/>
              <a:t>). Połączenie gp120 z CD4 umożliwia zmianę konformacji gp120 co prowadzi do fuzji osłonki wirusowej i błony komórkowej.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Rezerwuarem wirusa są ludzie, HCV przenosi się podczas kontaktu krwi własnej z krwią nosiciela.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HCV NIE przenosi się poprzez:</a:t>
            </a:r>
          </a:p>
          <a:p>
            <a:pPr marL="514350" indent="-514350">
              <a:buNone/>
            </a:pPr>
            <a:r>
              <a:rPr lang="pl-PL" dirty="0" smtClean="0"/>
              <a:t>- kichanie i kaszel</a:t>
            </a:r>
          </a:p>
          <a:p>
            <a:pPr marL="514350" indent="-514350">
              <a:buNone/>
            </a:pPr>
            <a:r>
              <a:rPr lang="pl-PL" dirty="0" smtClean="0"/>
              <a:t>- trzymanie za ręce</a:t>
            </a:r>
          </a:p>
          <a:p>
            <a:pPr marL="514350" indent="-514350">
              <a:buNone/>
            </a:pPr>
            <a:r>
              <a:rPr lang="pl-PL" dirty="0" smtClean="0"/>
              <a:t>- całowanie się</a:t>
            </a:r>
          </a:p>
          <a:p>
            <a:pPr marL="514350" indent="-514350">
              <a:buNone/>
            </a:pPr>
            <a:r>
              <a:rPr lang="pl-PL" dirty="0" smtClean="0"/>
              <a:t>- używanie tej samej toalety, wanny, prysznica</a:t>
            </a:r>
          </a:p>
          <a:p>
            <a:pPr marL="514350" indent="-514350">
              <a:buNone/>
            </a:pPr>
            <a:r>
              <a:rPr lang="pl-PL" dirty="0" smtClean="0"/>
              <a:t>- spożywanie żywności przygotowywanej przez osobę zakażona HCV (jeżeli żywność nie miała kontaktu z krwią tej osoby)</a:t>
            </a:r>
          </a:p>
          <a:p>
            <a:pPr marL="514350" indent="-514350">
              <a:buNone/>
            </a:pPr>
            <a:r>
              <a:rPr lang="pl-PL" dirty="0" smtClean="0"/>
              <a:t>- trzymanie kogoś w objęciach, przytulanie</a:t>
            </a:r>
          </a:p>
          <a:p>
            <a:pPr marL="514350" indent="-514350">
              <a:buNone/>
            </a:pPr>
            <a:r>
              <a:rPr lang="pl-PL" dirty="0" smtClean="0"/>
              <a:t>- pływanie w tym samym zbiorniku wodnym</a:t>
            </a:r>
          </a:p>
          <a:p>
            <a:pPr marL="514350" indent="-514350">
              <a:buNone/>
            </a:pPr>
            <a:r>
              <a:rPr lang="pl-PL" dirty="0" smtClean="0"/>
              <a:t>- zabawę z dziećmi, sport (jeśli nie dochodzi do uszkodzeń ciała).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 trakcie odwrotnej transkrypcji na matrycy RNA powstaje </a:t>
            </a:r>
            <a:r>
              <a:rPr lang="pl-PL" dirty="0" err="1" smtClean="0"/>
              <a:t>dwuniciowy</a:t>
            </a:r>
            <a:r>
              <a:rPr lang="pl-PL" dirty="0" smtClean="0"/>
              <a:t> wirusowy DNA, który następnie transportowany jest do jądra komórkowego, gdzie podlega integracji z DNA gospodarza – powstaje </a:t>
            </a:r>
            <a:r>
              <a:rPr lang="pl-PL" dirty="0" err="1" smtClean="0"/>
              <a:t>prowirus</a:t>
            </a:r>
            <a:r>
              <a:rPr lang="pl-PL" dirty="0" smtClean="0"/>
              <a:t>, który w komórkach spoczynkowych nie replikuje i jest oporny na stosowane leki przeciwwirusowe, stanowi on rezerwuar wirusa.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Wirusy potomne powstają w </a:t>
            </a:r>
            <a:r>
              <a:rPr lang="pl-PL" dirty="0" err="1" smtClean="0"/>
              <a:t>wynku</a:t>
            </a:r>
            <a:r>
              <a:rPr lang="pl-PL" dirty="0" smtClean="0"/>
              <a:t> transkrypcji DNA przez komórkową polimerazę RNA – powstaje </a:t>
            </a:r>
            <a:r>
              <a:rPr lang="pl-PL" dirty="0" err="1" smtClean="0"/>
              <a:t>mRNA</a:t>
            </a:r>
            <a:r>
              <a:rPr lang="pl-PL" dirty="0" smtClean="0"/>
              <a:t> służący do syntezy białek wirusowych.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Stosowane obecnie leki antyretrowirusowe hamują działanie enzymów niezbędnych do replikacji wirusa HIV lub hamują jego fuzje z komórkami – używane są schematy wielolekowe, dzięki którym możliwe jest osiągnięcie niewykrywalnie niskiej liczby kopii RNA wirusa we krwi.</a:t>
            </a:r>
          </a:p>
          <a:p>
            <a:pPr>
              <a:buNone/>
            </a:pPr>
            <a:r>
              <a:rPr lang="pl-PL" dirty="0" smtClean="0"/>
              <a:t>Terapia antyretrowirusowa nie prowadzi do </a:t>
            </a:r>
            <a:r>
              <a:rPr lang="pl-PL" dirty="0" err="1" smtClean="0"/>
              <a:t>eradykacji</a:t>
            </a:r>
            <a:r>
              <a:rPr lang="pl-PL" dirty="0" smtClean="0"/>
              <a:t> wirusa – stosowane leki nie działają na </a:t>
            </a:r>
            <a:r>
              <a:rPr lang="pl-PL" dirty="0" err="1" smtClean="0"/>
              <a:t>prowirusowe</a:t>
            </a:r>
            <a:r>
              <a:rPr lang="pl-PL" dirty="0" smtClean="0"/>
              <a:t> DNA zintegrowane z DNA gospodarza.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Celem terapii jest jak najszybsze osiągnięcie niewykrywalnie niskiej liczby kopii RNA wirusa we krwi, utrzymanie supresji jego replikacji przez możliwie najdłuższy czas oraz zwiększenie liczby i poprawa funkcji limfocytów T CD4+.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Grupy leków stosowane w terapii antyretrowirusowej (ART):</a:t>
            </a:r>
          </a:p>
          <a:p>
            <a:pPr>
              <a:buFontTx/>
              <a:buChar char="-"/>
            </a:pPr>
            <a:r>
              <a:rPr lang="pl-PL" dirty="0" smtClean="0"/>
              <a:t>Nukleozydowe i nukleotydowe inhibitory odwrotnej </a:t>
            </a:r>
            <a:r>
              <a:rPr lang="pl-PL" dirty="0" err="1" smtClean="0"/>
              <a:t>transkryptazy</a:t>
            </a:r>
            <a:r>
              <a:rPr lang="pl-PL" dirty="0" smtClean="0"/>
              <a:t> (NRTI) – hamują aktywność odwrotnej </a:t>
            </a:r>
            <a:r>
              <a:rPr lang="pl-PL" dirty="0" err="1" smtClean="0"/>
              <a:t>transkryptazy</a:t>
            </a:r>
            <a:r>
              <a:rPr lang="pl-PL" dirty="0" smtClean="0"/>
              <a:t> HIV poprzez blokowanie jej centrum aktywnego</a:t>
            </a:r>
          </a:p>
          <a:p>
            <a:pPr lvl="1">
              <a:buFontTx/>
              <a:buChar char="-"/>
            </a:pPr>
            <a:r>
              <a:rPr lang="pl-PL" dirty="0" err="1" smtClean="0"/>
              <a:t>Zydowudyna</a:t>
            </a:r>
            <a:r>
              <a:rPr lang="pl-PL" dirty="0" smtClean="0"/>
              <a:t>, </a:t>
            </a:r>
            <a:r>
              <a:rPr lang="pl-PL" dirty="0" err="1" smtClean="0"/>
              <a:t>lamiwudyna</a:t>
            </a:r>
            <a:r>
              <a:rPr lang="pl-PL" dirty="0" smtClean="0"/>
              <a:t>, </a:t>
            </a:r>
            <a:r>
              <a:rPr lang="pl-PL" dirty="0" err="1" smtClean="0"/>
              <a:t>abakawir</a:t>
            </a:r>
            <a:r>
              <a:rPr lang="pl-PL" dirty="0" smtClean="0"/>
              <a:t>, </a:t>
            </a:r>
            <a:r>
              <a:rPr lang="pl-PL" dirty="0" err="1" smtClean="0"/>
              <a:t>emtrycytabina</a:t>
            </a:r>
            <a:r>
              <a:rPr lang="pl-PL" dirty="0" smtClean="0"/>
              <a:t>, </a:t>
            </a:r>
            <a:r>
              <a:rPr lang="pl-PL" dirty="0" err="1" smtClean="0"/>
              <a:t>tenofowir</a:t>
            </a:r>
            <a:r>
              <a:rPr lang="pl-PL" dirty="0" smtClean="0"/>
              <a:t> (stosowany również w HBV)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Grupy leków stosowane w terapii antyretrowirusowej (ART):</a:t>
            </a:r>
          </a:p>
          <a:p>
            <a:pPr>
              <a:buFontTx/>
              <a:buChar char="-"/>
            </a:pPr>
            <a:r>
              <a:rPr lang="pl-PL" dirty="0" err="1" smtClean="0"/>
              <a:t>Nienukleozydowe</a:t>
            </a:r>
            <a:r>
              <a:rPr lang="pl-PL" dirty="0" smtClean="0"/>
              <a:t> inhibitory odwrotnej </a:t>
            </a:r>
            <a:r>
              <a:rPr lang="pl-PL" dirty="0" err="1" smtClean="0"/>
              <a:t>transkryptazy</a:t>
            </a:r>
            <a:r>
              <a:rPr lang="pl-PL" dirty="0" smtClean="0"/>
              <a:t> (NNRTI) – blokują odwrotną </a:t>
            </a:r>
            <a:r>
              <a:rPr lang="pl-PL" dirty="0" err="1" smtClean="0"/>
              <a:t>transkryptazę</a:t>
            </a:r>
            <a:r>
              <a:rPr lang="pl-PL" dirty="0" smtClean="0"/>
              <a:t> poza centrum aktywnym </a:t>
            </a:r>
          </a:p>
          <a:p>
            <a:pPr lvl="1">
              <a:buFontTx/>
              <a:buChar char="-"/>
            </a:pPr>
            <a:r>
              <a:rPr lang="pl-PL" dirty="0" err="1" smtClean="0"/>
              <a:t>Newirapina</a:t>
            </a:r>
            <a:r>
              <a:rPr lang="pl-PL" dirty="0" smtClean="0"/>
              <a:t>, </a:t>
            </a:r>
            <a:r>
              <a:rPr lang="pl-PL" dirty="0" err="1" smtClean="0"/>
              <a:t>efawirenz</a:t>
            </a:r>
            <a:r>
              <a:rPr lang="pl-PL" dirty="0" smtClean="0"/>
              <a:t>, </a:t>
            </a:r>
            <a:r>
              <a:rPr lang="pl-PL" dirty="0" err="1" smtClean="0"/>
              <a:t>etrawiryna</a:t>
            </a:r>
            <a:r>
              <a:rPr lang="pl-PL" dirty="0" smtClean="0"/>
              <a:t>, </a:t>
            </a:r>
            <a:r>
              <a:rPr lang="pl-PL" dirty="0" err="1" smtClean="0"/>
              <a:t>rylpiwiryna</a:t>
            </a:r>
            <a:r>
              <a:rPr lang="pl-PL" dirty="0" smtClean="0"/>
              <a:t>, </a:t>
            </a:r>
            <a:r>
              <a:rPr lang="pl-PL" dirty="0" err="1" smtClean="0"/>
              <a:t>dorawiryna</a:t>
            </a:r>
            <a:endParaRPr lang="pl-PL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Grupy leków stosowane w terapii antyretrowirusowej (ART):</a:t>
            </a:r>
          </a:p>
          <a:p>
            <a:pPr>
              <a:buFontTx/>
              <a:buChar char="-"/>
            </a:pPr>
            <a:r>
              <a:rPr lang="pl-PL" dirty="0" smtClean="0"/>
              <a:t>Inhibitory proteazy (PI) – </a:t>
            </a:r>
            <a:r>
              <a:rPr lang="pl-PL" dirty="0" err="1" smtClean="0"/>
              <a:t>kompetycyjnie</a:t>
            </a:r>
            <a:r>
              <a:rPr lang="pl-PL" dirty="0" smtClean="0"/>
              <a:t> blokują centrum aktywne proteazy, w efekcie hamując tworzenie potomnych </a:t>
            </a:r>
            <a:r>
              <a:rPr lang="pl-PL" dirty="0" err="1" smtClean="0"/>
              <a:t>wirionów</a:t>
            </a:r>
            <a:r>
              <a:rPr lang="pl-PL" dirty="0" smtClean="0"/>
              <a:t> HIV i przerywając tym samym cykl </a:t>
            </a:r>
            <a:r>
              <a:rPr lang="pl-PL" dirty="0" err="1" smtClean="0"/>
              <a:t>replikacyjny</a:t>
            </a:r>
            <a:r>
              <a:rPr lang="pl-PL" dirty="0" smtClean="0"/>
              <a:t>.</a:t>
            </a:r>
          </a:p>
          <a:p>
            <a:pPr lvl="1">
              <a:buFontTx/>
              <a:buChar char="-"/>
            </a:pPr>
            <a:r>
              <a:rPr lang="pl-PL" dirty="0" err="1" smtClean="0"/>
              <a:t>Lopinawir</a:t>
            </a:r>
            <a:r>
              <a:rPr lang="pl-PL" dirty="0" smtClean="0"/>
              <a:t>, </a:t>
            </a:r>
            <a:r>
              <a:rPr lang="pl-PL" dirty="0" err="1" smtClean="0"/>
              <a:t>darunawir</a:t>
            </a:r>
            <a:r>
              <a:rPr lang="pl-PL" dirty="0" smtClean="0"/>
              <a:t>, </a:t>
            </a:r>
            <a:r>
              <a:rPr lang="pl-PL" dirty="0" err="1" smtClean="0"/>
              <a:t>atazanawir</a:t>
            </a: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Grupy leków stosowane w terapii antyretrowirusowej (ART):</a:t>
            </a:r>
          </a:p>
          <a:p>
            <a:pPr>
              <a:buFontTx/>
              <a:buChar char="-"/>
            </a:pPr>
            <a:r>
              <a:rPr lang="pl-PL" dirty="0" smtClean="0"/>
              <a:t>Inhibitory </a:t>
            </a:r>
            <a:r>
              <a:rPr lang="pl-PL" dirty="0" err="1" smtClean="0"/>
              <a:t>integrazy</a:t>
            </a:r>
            <a:r>
              <a:rPr lang="pl-PL" dirty="0" smtClean="0"/>
              <a:t> (INSTI) – blokują działanie </a:t>
            </a:r>
            <a:r>
              <a:rPr lang="pl-PL" dirty="0" err="1" smtClean="0"/>
              <a:t>integrazy</a:t>
            </a:r>
            <a:r>
              <a:rPr lang="pl-PL" dirty="0" smtClean="0"/>
              <a:t>, mającej na celu połączenie materiału genetycznego HIV z ludzkim DNA</a:t>
            </a:r>
          </a:p>
          <a:p>
            <a:pPr lvl="1">
              <a:buFontTx/>
              <a:buChar char="-"/>
            </a:pPr>
            <a:r>
              <a:rPr lang="pl-PL" dirty="0" err="1" smtClean="0"/>
              <a:t>Raltegrawir</a:t>
            </a:r>
            <a:r>
              <a:rPr lang="pl-PL" dirty="0" smtClean="0"/>
              <a:t>, </a:t>
            </a:r>
            <a:r>
              <a:rPr lang="pl-PL" dirty="0" err="1" smtClean="0"/>
              <a:t>elwitegrawir</a:t>
            </a:r>
            <a:r>
              <a:rPr lang="pl-PL" dirty="0" smtClean="0"/>
              <a:t>, </a:t>
            </a:r>
            <a:r>
              <a:rPr lang="pl-PL" dirty="0" err="1" smtClean="0"/>
              <a:t>dolutegrawir</a:t>
            </a:r>
            <a:r>
              <a:rPr lang="pl-PL" dirty="0" smtClean="0"/>
              <a:t>, </a:t>
            </a:r>
            <a:r>
              <a:rPr lang="pl-PL" dirty="0" err="1" smtClean="0"/>
              <a:t>biktegrawir</a:t>
            </a:r>
            <a:r>
              <a:rPr lang="pl-PL" dirty="0" smtClean="0"/>
              <a:t>, </a:t>
            </a:r>
            <a:r>
              <a:rPr lang="pl-PL" dirty="0" err="1" smtClean="0"/>
              <a:t>kabotegrawir</a:t>
            </a: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Grupy leków stosowane w terapii antyretrowirusowej (ART):</a:t>
            </a:r>
          </a:p>
          <a:p>
            <a:pPr>
              <a:buFontTx/>
              <a:buChar char="-"/>
            </a:pPr>
            <a:r>
              <a:rPr lang="pl-PL" dirty="0" smtClean="0"/>
              <a:t>Inhibitory </a:t>
            </a:r>
            <a:r>
              <a:rPr lang="pl-PL" dirty="0" err="1" smtClean="0"/>
              <a:t>koreceptora</a:t>
            </a:r>
            <a:r>
              <a:rPr lang="pl-PL" dirty="0" smtClean="0"/>
              <a:t> CCR-5</a:t>
            </a:r>
          </a:p>
          <a:p>
            <a:pPr lvl="1">
              <a:buFontTx/>
              <a:buChar char="-"/>
            </a:pPr>
            <a:r>
              <a:rPr lang="pl-PL" dirty="0" err="1" smtClean="0"/>
              <a:t>Marawirok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Inhibitory fuzji </a:t>
            </a:r>
          </a:p>
          <a:p>
            <a:pPr lvl="1">
              <a:buFontTx/>
              <a:buChar char="-"/>
            </a:pPr>
            <a:r>
              <a:rPr lang="pl-PL" dirty="0" err="1" smtClean="0"/>
              <a:t>Enfuwirytyd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Inhibitory wiązania – blokują receptor gp120</a:t>
            </a:r>
          </a:p>
          <a:p>
            <a:pPr lvl="1">
              <a:buFontTx/>
              <a:buChar char="-"/>
            </a:pPr>
            <a:r>
              <a:rPr lang="pl-PL" dirty="0" err="1" smtClean="0"/>
              <a:t>fostemsawir</a:t>
            </a: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Grupy leków stosowane w terapii antyretrowirusowej (ART):</a:t>
            </a:r>
          </a:p>
          <a:p>
            <a:pPr>
              <a:buFontTx/>
              <a:buChar char="-"/>
            </a:pPr>
            <a:r>
              <a:rPr lang="pl-PL" dirty="0" smtClean="0"/>
              <a:t>Przeciwciała monoklonalne – blokują receptor CD4</a:t>
            </a:r>
          </a:p>
          <a:p>
            <a:pPr lvl="1">
              <a:buFontTx/>
              <a:buChar char="-"/>
            </a:pPr>
            <a:r>
              <a:rPr lang="pl-PL" dirty="0" err="1" smtClean="0"/>
              <a:t>ibalizumab</a:t>
            </a: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Wirusowe zapalenie wątroby typu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Wstępną diagnostyką zakażenia jest oznaczenie przeciwciał przeciwko HCV, a następnie liczby kopii RNA wirusowego we krwi.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nabytego niedoboru odporności (AIDS) i wirus HIV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Profilaktyka </a:t>
            </a:r>
            <a:r>
              <a:rPr lang="pl-PL" dirty="0" err="1" smtClean="0"/>
              <a:t>poekspozycyjna</a:t>
            </a:r>
            <a:r>
              <a:rPr lang="pl-PL" dirty="0" smtClean="0"/>
              <a:t> </a:t>
            </a:r>
            <a:r>
              <a:rPr lang="pl-PL" dirty="0" smtClean="0"/>
              <a:t>– osoba narażona na kontakt z materiałem zawierającym wirusem HIV powinna jak najszybciej skontaktować się ze specjalistą w zakresie leczenia zakażenia wirusem HIV (w Łodzi – IP zakaźna Szpitala im. Biegańskiego)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Profilaktykę należy zastosować jak najszybciej (najlepiej w ciągu 4 godzin od ekspozycji), nie później niż w ciągu 48 godzin. Przyjmowanie leków profilaktycznie trwa 28 dni – terapia </a:t>
            </a:r>
            <a:r>
              <a:rPr lang="pl-PL" dirty="0" err="1" smtClean="0"/>
              <a:t>trójlekowa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inhibitory odwrotnej </a:t>
            </a:r>
            <a:r>
              <a:rPr lang="pl-PL" dirty="0" err="1" smtClean="0"/>
              <a:t>transkryptazy</a:t>
            </a:r>
            <a:r>
              <a:rPr lang="pl-PL" dirty="0" smtClean="0"/>
              <a:t> (2 leki)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inhibitor </a:t>
            </a:r>
            <a:r>
              <a:rPr lang="pl-PL" dirty="0" err="1" smtClean="0"/>
              <a:t>integrazy</a:t>
            </a:r>
            <a:r>
              <a:rPr lang="pl-PL" dirty="0" smtClean="0"/>
              <a:t> lub inhibitor proteazy</a:t>
            </a:r>
            <a:endParaRPr lang="pl-PL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r>
              <a:rPr lang="pl-PL" b="1" dirty="0" smtClean="0"/>
              <a:t>Choroby zakaźne i pasożytnicze – Janusz </a:t>
            </a:r>
            <a:r>
              <a:rPr lang="pl-PL" b="1" dirty="0" err="1" smtClean="0"/>
              <a:t>Cianciara</a:t>
            </a:r>
            <a:r>
              <a:rPr lang="pl-PL" b="1" dirty="0" smtClean="0"/>
              <a:t>, Jacek Juszczyk (2012r</a:t>
            </a:r>
            <a:r>
              <a:rPr lang="pl-PL" b="1" dirty="0" smtClean="0"/>
              <a:t>)</a:t>
            </a:r>
          </a:p>
          <a:p>
            <a:r>
              <a:rPr lang="pl-PL" b="1" smtClean="0"/>
              <a:t>Interna Szczeklika (2022r)</a:t>
            </a:r>
            <a:endParaRPr lang="pl-PL" b="1" dirty="0" smtClean="0"/>
          </a:p>
          <a:p>
            <a:r>
              <a:rPr lang="pl-PL" b="1" dirty="0" err="1" smtClean="0"/>
              <a:t>Wikipedia.org</a:t>
            </a:r>
            <a:endParaRPr lang="pl-PL" b="1" dirty="0" smtClean="0"/>
          </a:p>
          <a:p>
            <a:r>
              <a:rPr lang="pl-PL" b="1" dirty="0" err="1" smtClean="0"/>
              <a:t>Mp.pl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Wirus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Grupa:    IV ((+)</a:t>
            </a:r>
            <a:r>
              <a:rPr lang="pl-PL" dirty="0" err="1" smtClean="0"/>
              <a:t>ssRNA</a:t>
            </a:r>
            <a:r>
              <a:rPr lang="pl-PL" dirty="0" smtClean="0"/>
              <a:t>) </a:t>
            </a:r>
          </a:p>
          <a:p>
            <a:pPr>
              <a:buNone/>
            </a:pPr>
            <a:r>
              <a:rPr lang="pl-PL" dirty="0" smtClean="0"/>
              <a:t>Rodzina: </a:t>
            </a:r>
            <a:r>
              <a:rPr lang="pl-PL" dirty="0" err="1" smtClean="0"/>
              <a:t>Flaviviridae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Rodzaj:   </a:t>
            </a:r>
            <a:r>
              <a:rPr lang="pl-PL" dirty="0" err="1" smtClean="0"/>
              <a:t>Hepacivirus</a:t>
            </a:r>
            <a:r>
              <a:rPr lang="pl-PL" dirty="0" smtClean="0"/>
              <a:t>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Nie opracowano szczepionki przeciwko HCV.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Wirus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HCV ma pojedynczą, dodatnio spolaryzowaną nić RNA, która w surowicy wiąże się z </a:t>
            </a:r>
            <a:r>
              <a:rPr lang="pl-PL" dirty="0" err="1" smtClean="0"/>
              <a:t>lipoproteinami</a:t>
            </a:r>
            <a:r>
              <a:rPr lang="pl-PL" dirty="0" smtClean="0"/>
              <a:t> o niskiej gęstości (LDL). LDL wiąże się z powierzchnią </a:t>
            </a:r>
            <a:r>
              <a:rPr lang="pl-PL" dirty="0" err="1" smtClean="0"/>
              <a:t>hepatocyta</a:t>
            </a:r>
            <a:r>
              <a:rPr lang="pl-PL" dirty="0" smtClean="0"/>
              <a:t>, następnie dochodzi do interakcji z udziałem glikoprotein wirusa, </a:t>
            </a:r>
            <a:r>
              <a:rPr lang="pl-PL" dirty="0" err="1" smtClean="0"/>
              <a:t>glikozaminoglikanów</a:t>
            </a:r>
            <a:r>
              <a:rPr lang="pl-PL" dirty="0" smtClean="0"/>
              <a:t> komórkowych, receptora B typu I </a:t>
            </a:r>
            <a:r>
              <a:rPr lang="pl-PL" dirty="0" err="1" smtClean="0"/>
              <a:t>i</a:t>
            </a:r>
            <a:r>
              <a:rPr lang="pl-PL" dirty="0" smtClean="0"/>
              <a:t> </a:t>
            </a:r>
            <a:r>
              <a:rPr lang="pl-PL" dirty="0" err="1" smtClean="0"/>
              <a:t>tetraspaniny</a:t>
            </a:r>
            <a:r>
              <a:rPr lang="pl-PL" dirty="0" smtClean="0"/>
              <a:t> CD81 – wirus </a:t>
            </a:r>
            <a:r>
              <a:rPr lang="pl-PL" dirty="0" err="1" smtClean="0"/>
              <a:t>przenoszy</a:t>
            </a:r>
            <a:r>
              <a:rPr lang="pl-PL" dirty="0" smtClean="0"/>
              <a:t> jest w </a:t>
            </a:r>
            <a:r>
              <a:rPr lang="pl-PL" dirty="0" err="1" smtClean="0"/>
              <a:t>w</a:t>
            </a:r>
            <a:r>
              <a:rPr lang="pl-PL" dirty="0" smtClean="0"/>
              <a:t> miejsca styku komórek, a następnie </a:t>
            </a:r>
            <a:r>
              <a:rPr lang="pl-PL" dirty="0" err="1" smtClean="0"/>
              <a:t>internalizowany</a:t>
            </a:r>
            <a:r>
              <a:rPr lang="pl-PL" dirty="0" smtClean="0"/>
              <a:t> poprzez interakcje z klaudyną-1 i OCLN.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Wirus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Następnie wirusowy RNA[+] uwalniany jest do cytoplazmy. </a:t>
            </a:r>
          </a:p>
          <a:p>
            <a:pPr>
              <a:buNone/>
            </a:pPr>
            <a:r>
              <a:rPr lang="pl-PL" dirty="0" smtClean="0"/>
              <a:t>W niekodującym końcu 5’RNA znajduje się </a:t>
            </a:r>
            <a:r>
              <a:rPr lang="pl-PL" dirty="0" err="1" smtClean="0"/>
              <a:t>domega</a:t>
            </a:r>
            <a:r>
              <a:rPr lang="pl-PL" dirty="0" smtClean="0"/>
              <a:t> IRES (</a:t>
            </a:r>
            <a:r>
              <a:rPr lang="pl-PL" dirty="0" err="1" smtClean="0"/>
              <a:t>internal</a:t>
            </a:r>
            <a:r>
              <a:rPr lang="pl-PL" dirty="0" smtClean="0"/>
              <a:t> </a:t>
            </a:r>
            <a:r>
              <a:rPr lang="pl-PL" dirty="0" err="1" smtClean="0"/>
              <a:t>ribosome</a:t>
            </a:r>
            <a:r>
              <a:rPr lang="pl-PL" dirty="0" smtClean="0"/>
              <a:t> </a:t>
            </a:r>
            <a:r>
              <a:rPr lang="pl-PL" dirty="0" err="1" smtClean="0"/>
              <a:t>entry</a:t>
            </a:r>
            <a:r>
              <a:rPr lang="pl-PL" dirty="0" smtClean="0"/>
              <a:t> </a:t>
            </a:r>
            <a:r>
              <a:rPr lang="pl-PL" dirty="0" err="1" smtClean="0"/>
              <a:t>site</a:t>
            </a:r>
            <a:r>
              <a:rPr lang="pl-PL" dirty="0" smtClean="0"/>
              <a:t>), która kontroluje początek translacji – wynikiem której jest synteza </a:t>
            </a:r>
            <a:r>
              <a:rPr lang="pl-PL" dirty="0" err="1" smtClean="0"/>
              <a:t>poliproteiny</a:t>
            </a:r>
            <a:r>
              <a:rPr lang="pl-PL" dirty="0" smtClean="0"/>
              <a:t> wielkości 3000 aminokwasów stanowiącej macierz białek strukturalnych i niestrukturalnych wirusa.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Wirus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err="1" smtClean="0"/>
              <a:t>Poliproteina</a:t>
            </a:r>
            <a:r>
              <a:rPr lang="pl-PL" dirty="0" smtClean="0"/>
              <a:t> ulega rozszczepieniu na 11 białek (wielkości 7-70kd) przez cztery peptydazy sygnałowe i </a:t>
            </a:r>
            <a:r>
              <a:rPr lang="pl-PL" dirty="0" err="1" smtClean="0"/>
              <a:t>protazy</a:t>
            </a:r>
            <a:r>
              <a:rPr lang="pl-PL" dirty="0" smtClean="0"/>
              <a:t> wirusowe.</a:t>
            </a:r>
          </a:p>
          <a:p>
            <a:pPr>
              <a:buNone/>
            </a:pPr>
            <a:r>
              <a:rPr lang="pl-PL" dirty="0" smtClean="0"/>
              <a:t>Strukturalne białko rdzenia otoczone warstewką lipidową jest tworzywem </a:t>
            </a:r>
            <a:r>
              <a:rPr lang="pl-PL" dirty="0" err="1" smtClean="0"/>
              <a:t>nukleokapsydu</a:t>
            </a:r>
            <a:r>
              <a:rPr lang="pl-PL" dirty="0" smtClean="0"/>
              <a:t>, w którym umieszczone są liczne kopie glikoprotein </a:t>
            </a:r>
            <a:r>
              <a:rPr lang="pl-PL" dirty="0" err="1" smtClean="0"/>
              <a:t>przezbłonych</a:t>
            </a:r>
            <a:r>
              <a:rPr lang="pl-PL" dirty="0" smtClean="0"/>
              <a:t> – E1 i E2.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Wirus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Biała niestrukturalne mają zróżnicowane funkcje </a:t>
            </a:r>
            <a:r>
              <a:rPr lang="pl-PL" dirty="0" err="1" smtClean="0"/>
              <a:t>replikacyjne</a:t>
            </a:r>
            <a:r>
              <a:rPr lang="pl-PL" dirty="0" smtClean="0"/>
              <a:t> – są też miejscem uchwytu działania leków!</a:t>
            </a:r>
          </a:p>
          <a:p>
            <a:pPr>
              <a:buFontTx/>
              <a:buChar char="-"/>
            </a:pPr>
            <a:r>
              <a:rPr lang="pl-PL" dirty="0" smtClean="0"/>
              <a:t>p7 reguluje przepływ jonów w siateczce śródplazmatycznej</a:t>
            </a:r>
          </a:p>
          <a:p>
            <a:pPr>
              <a:buFontTx/>
              <a:buChar char="-"/>
            </a:pPr>
            <a:r>
              <a:rPr lang="pl-PL" b="1" dirty="0" smtClean="0"/>
              <a:t>NS3</a:t>
            </a:r>
            <a:r>
              <a:rPr lang="pl-PL" dirty="0" smtClean="0"/>
              <a:t> (po rozpadzie </a:t>
            </a:r>
            <a:r>
              <a:rPr lang="pl-PL" dirty="0" err="1" smtClean="0"/>
              <a:t>autoproteolitycznym</a:t>
            </a:r>
            <a:r>
              <a:rPr lang="pl-PL" dirty="0" smtClean="0"/>
              <a:t> z kompleksu NS2/NS3) odpowiada za morfogenezę wirusa i jego replikację – </a:t>
            </a:r>
            <a:r>
              <a:rPr lang="pl-PL" dirty="0" err="1" smtClean="0"/>
              <a:t>proteaza</a:t>
            </a:r>
            <a:r>
              <a:rPr lang="pl-PL" dirty="0" smtClean="0"/>
              <a:t> serynowa</a:t>
            </a:r>
          </a:p>
          <a:p>
            <a:pPr>
              <a:buFontTx/>
              <a:buChar char="-"/>
            </a:pPr>
            <a:r>
              <a:rPr lang="pl-PL" dirty="0" err="1" smtClean="0"/>
              <a:t>Helikaza</a:t>
            </a:r>
            <a:r>
              <a:rPr lang="pl-PL" dirty="0" smtClean="0"/>
              <a:t> – rozdziela nici RNA[+] i RNA[-]</a:t>
            </a:r>
          </a:p>
          <a:p>
            <a:pPr>
              <a:buFontTx/>
              <a:buChar char="-"/>
            </a:pPr>
            <a:r>
              <a:rPr lang="pl-PL" dirty="0" err="1" smtClean="0"/>
              <a:t>NTP-azy</a:t>
            </a:r>
            <a:r>
              <a:rPr lang="pl-PL" dirty="0" smtClean="0"/>
              <a:t> – kontrolują procesy energetyczne</a:t>
            </a:r>
          </a:p>
          <a:p>
            <a:pPr>
              <a:buFontTx/>
              <a:buChar char="-"/>
            </a:pPr>
            <a:r>
              <a:rPr lang="pl-PL" dirty="0" smtClean="0"/>
              <a:t>NS4A – </a:t>
            </a:r>
            <a:r>
              <a:rPr lang="pl-PL" dirty="0" err="1" smtClean="0"/>
              <a:t>kofaktor</a:t>
            </a:r>
            <a:r>
              <a:rPr lang="pl-PL" dirty="0" smtClean="0"/>
              <a:t> proteazy NS3-NS4A</a:t>
            </a:r>
          </a:p>
          <a:p>
            <a:pPr>
              <a:buFontTx/>
              <a:buChar char="-"/>
            </a:pPr>
            <a:r>
              <a:rPr lang="pl-PL" b="1" dirty="0" smtClean="0"/>
              <a:t>NS5A</a:t>
            </a:r>
            <a:r>
              <a:rPr lang="pl-PL" dirty="0" smtClean="0"/>
              <a:t> – Bierze udział w replikacji wirusa i m.in. Warunkuje oporność na interferon</a:t>
            </a:r>
          </a:p>
          <a:p>
            <a:pPr>
              <a:buFontTx/>
              <a:buChar char="-"/>
            </a:pPr>
            <a:r>
              <a:rPr lang="pl-PL" b="1" dirty="0" smtClean="0"/>
              <a:t>NS5B</a:t>
            </a:r>
            <a:r>
              <a:rPr lang="pl-PL" dirty="0" smtClean="0"/>
              <a:t> – </a:t>
            </a:r>
            <a:r>
              <a:rPr lang="pl-PL" dirty="0" err="1" smtClean="0"/>
              <a:t>RNA-zależna</a:t>
            </a:r>
            <a:r>
              <a:rPr lang="pl-PL" dirty="0" smtClean="0"/>
              <a:t> polimeraza 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975028E79694391B3A65A6F9DEF02" ma:contentTypeVersion="0" ma:contentTypeDescription="Utwórz nowy dokument." ma:contentTypeScope="" ma:versionID="b93ab645ac9e611471505cd495c1064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0a096fdcd835eace904039899b369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280F72-1FE8-4F8D-808C-070BE6E067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C51D12-ED32-41BD-BF5E-E061516F2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1945</Words>
  <PresentationFormat>Pokaz na ekranie (4:3)</PresentationFormat>
  <Paragraphs>203</Paragraphs>
  <Slides>42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Motyw pakietu Office</vt:lpstr>
      <vt:lpstr>Biologiczne mechanizmy działania leków przeciwbakteryjnych, przeciwwirusowych i przeciwgrzybiczych </vt:lpstr>
      <vt:lpstr>Wirusowe zapalenie wątroby typu C</vt:lpstr>
      <vt:lpstr>Wirusowe zapalenie wątroby typu C</vt:lpstr>
      <vt:lpstr>Wirusowe zapalenie wątroby typu C</vt:lpstr>
      <vt:lpstr>Wirus HCV</vt:lpstr>
      <vt:lpstr>Wirus HCV</vt:lpstr>
      <vt:lpstr>Wirus HCV</vt:lpstr>
      <vt:lpstr>Wirus HCV</vt:lpstr>
      <vt:lpstr>Wirus HCV</vt:lpstr>
      <vt:lpstr>Leki przeciwwirusowe – WZW C</vt:lpstr>
      <vt:lpstr>Leki przeciwwirusowe – WZW C</vt:lpstr>
      <vt:lpstr>Leki przeciwwirusowe – WZW C</vt:lpstr>
      <vt:lpstr>Wirusowe zapalenie wątroby typu B</vt:lpstr>
      <vt:lpstr>Wirusowe zapalenie wątroby typu B</vt:lpstr>
      <vt:lpstr>Wirusowe zapalenie wątroby typu B</vt:lpstr>
      <vt:lpstr>Wirus HBV</vt:lpstr>
      <vt:lpstr>Wirusowe zapalenie wątroby typu B</vt:lpstr>
      <vt:lpstr>Wirusowe zapalenie wątroby typu B</vt:lpstr>
      <vt:lpstr>Wirusowe zapalenie wątroby typu B</vt:lpstr>
      <vt:lpstr>Wirusowe zapalenie wątroby typu B</vt:lpstr>
      <vt:lpstr>Wirusowe zapalenie wątroby typu B</vt:lpstr>
      <vt:lpstr>Wirusowe zapalenie wątroby typu B</vt:lpstr>
      <vt:lpstr>Wirusowe zapalenie wątroby typu B</vt:lpstr>
      <vt:lpstr>Wirusowe zapalenie wątroby typu B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Zespół nabytego niedoboru odporności (AIDS) i wirus HIV</vt:lpstr>
      <vt:lpstr>Bibliografia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Biologiczne mechanizmy działania leków przeciwbakteryjnych, przeciwwirusowych i przeciwgrzybiczych</dc:title>
  <dc:creator>Piotrek</dc:creator>
  <cp:lastModifiedBy>Piotrek</cp:lastModifiedBy>
  <cp:revision>133</cp:revision>
  <dcterms:created xsi:type="dcterms:W3CDTF">2023-02-18T17:11:21Z</dcterms:created>
  <dcterms:modified xsi:type="dcterms:W3CDTF">2023-04-16T22:51:17Z</dcterms:modified>
</cp:coreProperties>
</file>