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81" r:id="rId5"/>
    <p:sldId id="282" r:id="rId6"/>
    <p:sldId id="283" r:id="rId7"/>
    <p:sldId id="285" r:id="rId8"/>
    <p:sldId id="265" r:id="rId9"/>
    <p:sldId id="286" r:id="rId10"/>
    <p:sldId id="287" r:id="rId11"/>
    <p:sldId id="288" r:id="rId12"/>
    <p:sldId id="345" r:id="rId13"/>
    <p:sldId id="289" r:id="rId14"/>
    <p:sldId id="290" r:id="rId15"/>
    <p:sldId id="266" r:id="rId16"/>
    <p:sldId id="263" r:id="rId17"/>
    <p:sldId id="264" r:id="rId18"/>
    <p:sldId id="260" r:id="rId19"/>
    <p:sldId id="267" r:id="rId20"/>
    <p:sldId id="268" r:id="rId21"/>
    <p:sldId id="269" r:id="rId22"/>
    <p:sldId id="347" r:id="rId23"/>
    <p:sldId id="270" r:id="rId24"/>
    <p:sldId id="346" r:id="rId25"/>
    <p:sldId id="273" r:id="rId26"/>
    <p:sldId id="261" r:id="rId27"/>
    <p:sldId id="291" r:id="rId28"/>
    <p:sldId id="305" r:id="rId29"/>
    <p:sldId id="307" r:id="rId30"/>
    <p:sldId id="308" r:id="rId31"/>
    <p:sldId id="309" r:id="rId32"/>
    <p:sldId id="306" r:id="rId33"/>
    <p:sldId id="310" r:id="rId34"/>
    <p:sldId id="292" r:id="rId35"/>
    <p:sldId id="296" r:id="rId36"/>
    <p:sldId id="297" r:id="rId37"/>
    <p:sldId id="298" r:id="rId38"/>
    <p:sldId id="300" r:id="rId39"/>
    <p:sldId id="301" r:id="rId40"/>
    <p:sldId id="302" r:id="rId41"/>
    <p:sldId id="299" r:id="rId42"/>
    <p:sldId id="303" r:id="rId43"/>
    <p:sldId id="293" r:id="rId44"/>
    <p:sldId id="334" r:id="rId45"/>
    <p:sldId id="311" r:id="rId46"/>
    <p:sldId id="312" r:id="rId47"/>
    <p:sldId id="313" r:id="rId48"/>
    <p:sldId id="314" r:id="rId49"/>
    <p:sldId id="315" r:id="rId50"/>
    <p:sldId id="318" r:id="rId51"/>
    <p:sldId id="294" r:id="rId52"/>
    <p:sldId id="316" r:id="rId53"/>
    <p:sldId id="317" r:id="rId54"/>
    <p:sldId id="319" r:id="rId55"/>
    <p:sldId id="320" r:id="rId56"/>
    <p:sldId id="321" r:id="rId57"/>
    <p:sldId id="295" r:id="rId58"/>
    <p:sldId id="262" r:id="rId59"/>
    <p:sldId id="322" r:id="rId60"/>
    <p:sldId id="333" r:id="rId61"/>
    <p:sldId id="335" r:id="rId62"/>
    <p:sldId id="336" r:id="rId63"/>
    <p:sldId id="337" r:id="rId64"/>
    <p:sldId id="338" r:id="rId65"/>
    <p:sldId id="339" r:id="rId66"/>
    <p:sldId id="341" r:id="rId67"/>
    <p:sldId id="340" r:id="rId68"/>
    <p:sldId id="342" r:id="rId69"/>
    <p:sldId id="344" r:id="rId70"/>
    <p:sldId id="343" r:id="rId7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3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6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62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96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24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15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98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73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7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2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7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110F-5D26-48DF-A401-D968691F706A}" type="datetimeFigureOut">
              <a:rPr lang="pl-PL" smtClean="0"/>
              <a:t>2019-05-20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ECE6-F188-45B8-BAAF-3E1EEEAA520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48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Uwarunkowania genetyczne chorób przewodu pokarmowego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2314" y="4797425"/>
            <a:ext cx="10227212" cy="1655762"/>
          </a:xfrm>
        </p:spPr>
        <p:txBody>
          <a:bodyPr>
            <a:normAutofit/>
          </a:bodyPr>
          <a:lstStyle/>
          <a:p>
            <a:pPr algn="l"/>
            <a:endParaRPr lang="pl-PL" sz="2000" dirty="0"/>
          </a:p>
          <a:p>
            <a:pPr algn="l"/>
            <a:r>
              <a:rPr lang="pl-PL" sz="2000" dirty="0"/>
              <a:t>dr n. med. Melania Mikołajczyk-Solińska</a:t>
            </a:r>
          </a:p>
          <a:p>
            <a:pPr algn="l"/>
            <a:r>
              <a:rPr lang="pl-PL" sz="2000" dirty="0"/>
              <a:t>Klinika Chorób Wewnętrznych, Diabetologii i Farmakologii Klinicznej UM w Łodzi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8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u="sng" dirty="0"/>
              <a:t>Rak lewej strony okrężnicy (zstępnicy i esicy): </a:t>
            </a:r>
          </a:p>
          <a:p>
            <a:r>
              <a:rPr lang="pl-PL" dirty="0"/>
              <a:t>W związku ze zwężonym światłem jelita i stałą konsystencją treści jelitowej – wzdęcia, bólu kolkowe</a:t>
            </a:r>
          </a:p>
          <a:p>
            <a:r>
              <a:rPr lang="pl-PL" dirty="0"/>
              <a:t>Krew w stolcu </a:t>
            </a:r>
          </a:p>
          <a:p>
            <a:r>
              <a:rPr lang="pl-PL" dirty="0"/>
              <a:t>Zmiana rytmu wypróżnień (zaparcia, zaparcia na przemian z wodnistą biegunką)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1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/>
              <a:t>Rak odbytnicy</a:t>
            </a:r>
          </a:p>
          <a:p>
            <a:r>
              <a:rPr lang="pl-PL" dirty="0"/>
              <a:t>Świeża krew w stolcu</a:t>
            </a:r>
          </a:p>
          <a:p>
            <a:r>
              <a:rPr lang="pl-PL" dirty="0"/>
              <a:t>Uczucie niepełnego wypróżnienia, parcie daremne</a:t>
            </a:r>
          </a:p>
          <a:p>
            <a:r>
              <a:rPr lang="pl-PL" dirty="0"/>
              <a:t>Zaparcia, wzdęcia, zwężony stolec</a:t>
            </a:r>
          </a:p>
          <a:p>
            <a:r>
              <a:rPr lang="pl-PL" dirty="0"/>
              <a:t>Nietrzymanie gazów i stolca </a:t>
            </a:r>
          </a:p>
          <a:p>
            <a:r>
              <a:rPr lang="pl-PL" dirty="0"/>
              <a:t>Objawy niedrożności (bóle kolkowe, nudności, wymioty)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6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u="sng" dirty="0"/>
              <a:t>Rak odbytu</a:t>
            </a:r>
          </a:p>
          <a:p>
            <a:r>
              <a:rPr lang="pl-PL" dirty="0"/>
              <a:t>Krwawienie</a:t>
            </a:r>
          </a:p>
          <a:p>
            <a:r>
              <a:rPr lang="pl-PL" dirty="0"/>
              <a:t>Świąd odbytu</a:t>
            </a:r>
          </a:p>
          <a:p>
            <a:r>
              <a:rPr lang="pl-PL" dirty="0"/>
              <a:t>Wydzielina </a:t>
            </a:r>
            <a:r>
              <a:rPr lang="pl-PL" dirty="0" err="1"/>
              <a:t>śluzopodobna</a:t>
            </a:r>
            <a:endParaRPr lang="pl-PL" dirty="0"/>
          </a:p>
          <a:p>
            <a:r>
              <a:rPr lang="pl-PL" dirty="0"/>
              <a:t>Ból uczucie ciała obcego w odbycie</a:t>
            </a:r>
          </a:p>
          <a:p>
            <a:r>
              <a:rPr lang="pl-PL" dirty="0"/>
              <a:t>Nietrzymanie gazów i stolca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49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u="sng" dirty="0"/>
              <a:t>Objawy sugerujące znaczne zaawansowanie procesu: </a:t>
            </a:r>
            <a:endParaRPr lang="pl-PL" dirty="0"/>
          </a:p>
          <a:p>
            <a:r>
              <a:rPr lang="pl-PL" dirty="0"/>
              <a:t>Niedrożność przewodu pokarmowego (spowodowana przez guz </a:t>
            </a:r>
            <a:r>
              <a:rPr lang="pl-PL" dirty="0" err="1"/>
              <a:t>obturujący</a:t>
            </a:r>
            <a:r>
              <a:rPr lang="pl-PL" dirty="0"/>
              <a:t> światło jelita)</a:t>
            </a:r>
          </a:p>
          <a:p>
            <a:r>
              <a:rPr lang="pl-PL" dirty="0"/>
              <a:t>Zażółcenie powłok (żółtaczka spowodowana zniszczeniem miąższu wątroby przez przerzuty raka)</a:t>
            </a:r>
          </a:p>
          <a:p>
            <a:r>
              <a:rPr lang="pl-PL" dirty="0"/>
              <a:t>Wodobrzusze (rozsiew do jamy otrzewnej)</a:t>
            </a:r>
          </a:p>
          <a:p>
            <a:r>
              <a:rPr lang="pl-PL" dirty="0"/>
              <a:t>Wyniszczenie nowotworowe (kacheksja) 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5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 – zalety i wady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 err="1"/>
              <a:t>Kolonoskopia</a:t>
            </a:r>
            <a:r>
              <a:rPr lang="pl-PL" u="sng" dirty="0"/>
              <a:t> - ZŁOTY STANDARD</a:t>
            </a:r>
          </a:p>
          <a:p>
            <a:r>
              <a:rPr lang="pl-PL" dirty="0"/>
              <a:t>USG, TK jamy brzusznej</a:t>
            </a:r>
          </a:p>
          <a:p>
            <a:r>
              <a:rPr lang="pl-PL" dirty="0"/>
              <a:t>Badanie radiologiczne metoda podwójnego kontrastu</a:t>
            </a:r>
          </a:p>
          <a:p>
            <a:r>
              <a:rPr lang="pl-PL" dirty="0"/>
              <a:t>Badanie na krew utajoną w stolcu</a:t>
            </a:r>
          </a:p>
          <a:p>
            <a:r>
              <a:rPr lang="pl-PL" dirty="0"/>
              <a:t>Badanie stężenia CEA, niski poziom czułości i swoistości</a:t>
            </a:r>
          </a:p>
          <a:p>
            <a:r>
              <a:rPr lang="pl-PL" dirty="0"/>
              <a:t>Badania laboratoryjne (morfologia krwi, biochemia z oceną enzymów wątrobowych, układu krzepnięcia, oznaczenie grupy krwi – przed leczeniem operacyjnym, badanie ogólne moczu)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42" y="1077263"/>
            <a:ext cx="2716358" cy="235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7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Kolonoskopia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o największym znaczeniu klinicznym</a:t>
            </a:r>
          </a:p>
          <a:p>
            <a:r>
              <a:rPr lang="pl-PL" dirty="0"/>
              <a:t>Przy polipach ≥ 7 mm czułość 90%</a:t>
            </a:r>
          </a:p>
          <a:p>
            <a:r>
              <a:rPr lang="pl-PL" dirty="0"/>
              <a:t>Badanie histopatologicznie usuniętego polipa/zmiany daje 100 % potwierdzenie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47" y="3603774"/>
            <a:ext cx="3871839" cy="3058753"/>
          </a:xfrm>
          <a:prstGeom prst="rect">
            <a:avLst/>
          </a:prstGeom>
        </p:spPr>
      </p:pic>
      <p:pic>
        <p:nvPicPr>
          <p:cNvPr id="7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1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53792" y="365125"/>
            <a:ext cx="10800008" cy="1334886"/>
          </a:xfrm>
        </p:spPr>
        <p:txBody>
          <a:bodyPr>
            <a:normAutofit/>
          </a:bodyPr>
          <a:lstStyle/>
          <a:p>
            <a:r>
              <a:rPr lang="pl-PL" b="1" u="sng" dirty="0"/>
              <a:t>Klasyfikacja histologiczna polipów jelita grubego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Śluzówkowe nowotworowe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     Polipy pojedyncze lub mnogie</a:t>
            </a:r>
          </a:p>
          <a:p>
            <a:pPr marL="0" indent="0">
              <a:buNone/>
            </a:pPr>
            <a:r>
              <a:rPr lang="pl-PL" dirty="0"/>
              <a:t>A. Gruczolaki</a:t>
            </a:r>
          </a:p>
          <a:p>
            <a:r>
              <a:rPr lang="pl-PL" dirty="0"/>
              <a:t>Gruczolak cewkowy</a:t>
            </a:r>
          </a:p>
          <a:p>
            <a:r>
              <a:rPr lang="pl-PL" dirty="0"/>
              <a:t>Gruczolak cewkowo-kosmkowy</a:t>
            </a:r>
          </a:p>
          <a:p>
            <a:r>
              <a:rPr lang="pl-PL" dirty="0"/>
              <a:t>Gruczolak kosmkowy</a:t>
            </a:r>
          </a:p>
          <a:p>
            <a:r>
              <a:rPr lang="pl-PL" dirty="0"/>
              <a:t>Gruczolak „ząbkowany”</a:t>
            </a:r>
          </a:p>
          <a:p>
            <a:pPr marL="0" indent="0">
              <a:buNone/>
            </a:pPr>
            <a:r>
              <a:rPr lang="pl-PL" dirty="0"/>
              <a:t>B. Raki</a:t>
            </a:r>
          </a:p>
          <a:p>
            <a:r>
              <a:rPr lang="pl-PL" dirty="0"/>
              <a:t>Gruczolakorak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     Zespoły polipowatości</a:t>
            </a:r>
          </a:p>
          <a:p>
            <a:pPr marL="514350" indent="-514350">
              <a:buAutoNum type="alphaUcPeriod"/>
            </a:pPr>
            <a:r>
              <a:rPr lang="pl-PL" dirty="0"/>
              <a:t>Gruczolaki</a:t>
            </a:r>
          </a:p>
          <a:p>
            <a:r>
              <a:rPr lang="pl-PL" dirty="0"/>
              <a:t>Rodzinna polipowatość </a:t>
            </a:r>
            <a:r>
              <a:rPr lang="pl-PL" dirty="0" err="1"/>
              <a:t>gruczolakowata</a:t>
            </a:r>
            <a:r>
              <a:rPr lang="pl-PL" dirty="0"/>
              <a:t> (FAP)</a:t>
            </a:r>
          </a:p>
        </p:txBody>
      </p:sp>
      <p:pic>
        <p:nvPicPr>
          <p:cNvPr id="7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9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Śluzówkowe nienowotworowe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Polipy pojedyncze lub mnogie</a:t>
            </a:r>
          </a:p>
          <a:p>
            <a:pPr marL="514350" indent="-514350">
              <a:buAutoNum type="alphaUcPeriod"/>
            </a:pPr>
            <a:r>
              <a:rPr lang="pl-PL" dirty="0" err="1"/>
              <a:t>Hemartoma</a:t>
            </a:r>
            <a:endParaRPr lang="pl-PL" dirty="0"/>
          </a:p>
          <a:p>
            <a:r>
              <a:rPr lang="pl-PL" dirty="0"/>
              <a:t>Polip młodzieńczy</a:t>
            </a:r>
          </a:p>
          <a:p>
            <a:r>
              <a:rPr lang="pl-PL" dirty="0"/>
              <a:t>Polip </a:t>
            </a:r>
            <a:r>
              <a:rPr lang="pl-PL" dirty="0" err="1"/>
              <a:t>Peutza</a:t>
            </a:r>
            <a:r>
              <a:rPr lang="pl-PL" dirty="0"/>
              <a:t> i </a:t>
            </a:r>
            <a:r>
              <a:rPr lang="pl-PL" dirty="0" err="1"/>
              <a:t>Jeghersa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B. Zapalne</a:t>
            </a:r>
          </a:p>
          <a:p>
            <a:r>
              <a:rPr lang="pl-PL" dirty="0"/>
              <a:t>Polip rzekomy</a:t>
            </a:r>
          </a:p>
          <a:p>
            <a:pPr marL="0" indent="0">
              <a:buNone/>
            </a:pPr>
            <a:r>
              <a:rPr lang="pl-PL" dirty="0"/>
              <a:t>C. Różne</a:t>
            </a:r>
          </a:p>
          <a:p>
            <a:r>
              <a:rPr lang="pl-PL" dirty="0"/>
              <a:t>Polip </a:t>
            </a:r>
            <a:r>
              <a:rPr lang="pl-PL" dirty="0" err="1"/>
              <a:t>hiperplastyczny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dirty="0" err="1"/>
              <a:t>metaplastyczny</a:t>
            </a:r>
            <a:r>
              <a:rPr lang="pl-PL" dirty="0"/>
              <a:t>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      Zespoły polipowatości</a:t>
            </a:r>
          </a:p>
          <a:p>
            <a:pPr marL="514350" indent="-514350">
              <a:buAutoNum type="alphaUcPeriod"/>
            </a:pPr>
            <a:r>
              <a:rPr lang="pl-PL" dirty="0" err="1"/>
              <a:t>Hemartoma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Polipowatość młodzieńcza</a:t>
            </a:r>
          </a:p>
          <a:p>
            <a:pPr marL="0" indent="0">
              <a:buNone/>
            </a:pPr>
            <a:r>
              <a:rPr lang="pl-PL" dirty="0"/>
              <a:t>Zespół </a:t>
            </a:r>
            <a:r>
              <a:rPr lang="pl-PL" dirty="0" err="1"/>
              <a:t>Peutza</a:t>
            </a:r>
            <a:r>
              <a:rPr lang="pl-PL" dirty="0"/>
              <a:t> i </a:t>
            </a:r>
            <a:r>
              <a:rPr lang="pl-PL" dirty="0" err="1"/>
              <a:t>Jeghersa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B. Zapalne</a:t>
            </a:r>
          </a:p>
          <a:p>
            <a:pPr marL="0" indent="0">
              <a:buNone/>
            </a:pPr>
            <a:r>
              <a:rPr lang="pl-PL" dirty="0"/>
              <a:t>Polipowatość zapalna</a:t>
            </a:r>
          </a:p>
          <a:p>
            <a:pPr marL="0" indent="0">
              <a:buNone/>
            </a:pPr>
            <a:r>
              <a:rPr lang="pl-PL" dirty="0"/>
              <a:t>C. Różne</a:t>
            </a:r>
          </a:p>
          <a:p>
            <a:pPr marL="0" indent="0">
              <a:buNone/>
            </a:pPr>
            <a:r>
              <a:rPr lang="pl-PL" dirty="0"/>
              <a:t>Polipowatość </a:t>
            </a:r>
            <a:r>
              <a:rPr lang="pl-PL" dirty="0" err="1"/>
              <a:t>hiperplastyczna</a:t>
            </a: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53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Podśluzówkowe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  Polipy pojedyncze lub mnogie</a:t>
            </a:r>
          </a:p>
          <a:p>
            <a:r>
              <a:rPr lang="pl-PL" dirty="0"/>
              <a:t>Łagodny polip limfoidalny</a:t>
            </a:r>
          </a:p>
          <a:p>
            <a:r>
              <a:rPr lang="pl-PL" dirty="0"/>
              <a:t>Naczyniak</a:t>
            </a:r>
          </a:p>
          <a:p>
            <a:r>
              <a:rPr lang="pl-PL" dirty="0"/>
              <a:t>Tłuszczak</a:t>
            </a:r>
          </a:p>
          <a:p>
            <a:r>
              <a:rPr lang="pl-PL" dirty="0"/>
              <a:t>Mięśniak </a:t>
            </a:r>
            <a:r>
              <a:rPr lang="pl-PL" dirty="0" err="1"/>
              <a:t>gładkokomórkowy</a:t>
            </a:r>
            <a:endParaRPr lang="pl-PL" dirty="0"/>
          </a:p>
          <a:p>
            <a:r>
              <a:rPr lang="pl-PL" dirty="0" err="1"/>
              <a:t>Chłoniak</a:t>
            </a:r>
            <a:endParaRPr lang="pl-PL" dirty="0"/>
          </a:p>
          <a:p>
            <a:r>
              <a:rPr lang="pl-PL" dirty="0"/>
              <a:t>Guz </a:t>
            </a:r>
            <a:r>
              <a:rPr lang="pl-PL" dirty="0" err="1"/>
              <a:t>endokrynny</a:t>
            </a:r>
            <a:endParaRPr lang="pl-PL" dirty="0"/>
          </a:p>
          <a:p>
            <a:r>
              <a:rPr lang="pl-PL" dirty="0"/>
              <a:t>Włókniak i inne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      Zespoły polipowatości</a:t>
            </a:r>
          </a:p>
          <a:p>
            <a:r>
              <a:rPr lang="pl-PL" dirty="0"/>
              <a:t>Łagodna polipowatość limfoidalna</a:t>
            </a:r>
          </a:p>
        </p:txBody>
      </p:sp>
      <p:pic>
        <p:nvPicPr>
          <p:cNvPr id="6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7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Zespoły polipowatości uwarunkowane genetycznie</a:t>
            </a:r>
            <a:br>
              <a:rPr lang="pl-PL" sz="3600" dirty="0"/>
            </a:br>
            <a:r>
              <a:rPr lang="pl-PL" sz="3600" dirty="0"/>
              <a:t>a ryzyko rozwoju raka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035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Zespoły z gruczolakami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Polipowatość rodzinna    100%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Zespół Lyncha (dziedziczny rak  jelita grubego niezwiązany z polipowatością)  30-70%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Zespół </a:t>
            </a:r>
            <a:r>
              <a:rPr lang="pl-PL" dirty="0" err="1"/>
              <a:t>Peutza</a:t>
            </a:r>
            <a:r>
              <a:rPr lang="pl-PL" dirty="0"/>
              <a:t> i </a:t>
            </a:r>
            <a:r>
              <a:rPr lang="pl-PL" dirty="0" err="1"/>
              <a:t>Jeghersa</a:t>
            </a:r>
            <a:r>
              <a:rPr lang="pl-PL" dirty="0"/>
              <a:t>   40%</a:t>
            </a:r>
          </a:p>
          <a:p>
            <a:pPr marL="514350" indent="-514350">
              <a:buAutoNum type="arabicPeriod"/>
            </a:pPr>
            <a:r>
              <a:rPr lang="pl-PL" dirty="0"/>
              <a:t>Polipowatość młodzieńcza  20 - 60%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7186411" y="1825625"/>
            <a:ext cx="4675031" cy="4694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Odpowiedzialne geny</a:t>
            </a:r>
          </a:p>
          <a:p>
            <a:pPr marL="0" indent="0">
              <a:buNone/>
            </a:pPr>
            <a:r>
              <a:rPr lang="pl-PL" dirty="0"/>
              <a:t>APC (80%), MUTYH</a:t>
            </a:r>
          </a:p>
          <a:p>
            <a:pPr marL="0" indent="0">
              <a:buNone/>
            </a:pPr>
            <a:r>
              <a:rPr lang="pl-PL" dirty="0"/>
              <a:t>MLH1 i MSH2 (80%)                                           </a:t>
            </a:r>
          </a:p>
          <a:p>
            <a:pPr marL="0" indent="0">
              <a:buNone/>
            </a:pPr>
            <a:r>
              <a:rPr lang="pl-PL" dirty="0"/>
              <a:t>MSH6 (10-12%), PMS (2-3%)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STK11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SMAD4, BMPR1A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tak dużo mówimy o nowotworach?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Druga co do częstości przyczyna zgonów w Polsce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 rotWithShape="1">
          <a:blip r:embed="rId2"/>
          <a:srcRect l="24674" t="23751" r="24762" b="27186"/>
          <a:stretch/>
        </p:blipFill>
        <p:spPr>
          <a:xfrm>
            <a:off x="2363373" y="2550294"/>
            <a:ext cx="7146388" cy="3898655"/>
          </a:xfrm>
          <a:prstGeom prst="rect">
            <a:avLst/>
          </a:prstGeo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9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polipowatości rodzinnej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Liczba polipów sięga setek lub tysięcy</a:t>
            </a:r>
          </a:p>
          <a:p>
            <a:r>
              <a:rPr lang="pl-PL" dirty="0"/>
              <a:t>Jeśli polipy są gruczolakami  ryzyko rozwoju </a:t>
            </a:r>
            <a:r>
              <a:rPr lang="pl-PL" dirty="0" err="1"/>
              <a:t>rjg</a:t>
            </a:r>
            <a:r>
              <a:rPr lang="pl-PL" dirty="0"/>
              <a:t> ok 40 r.ż. sięga 100%</a:t>
            </a:r>
          </a:p>
          <a:p>
            <a:r>
              <a:rPr lang="pl-PL" dirty="0"/>
              <a:t>Najważniejsza choroba w tej grupie to: rodzinna polipowatość </a:t>
            </a:r>
            <a:r>
              <a:rPr lang="pl-PL" dirty="0" err="1"/>
              <a:t>gruczolakowata</a:t>
            </a:r>
            <a:r>
              <a:rPr lang="pl-PL" dirty="0"/>
              <a:t> </a:t>
            </a:r>
            <a:r>
              <a:rPr lang="pl-PL" i="1" dirty="0"/>
              <a:t>(FAP- </a:t>
            </a:r>
            <a:r>
              <a:rPr lang="pl-PL" i="1" dirty="0" err="1"/>
              <a:t>familial</a:t>
            </a:r>
            <a:r>
              <a:rPr lang="pl-PL" i="1" dirty="0"/>
              <a:t> </a:t>
            </a:r>
            <a:r>
              <a:rPr lang="pl-PL" i="1" dirty="0" err="1"/>
              <a:t>adenomatous</a:t>
            </a:r>
            <a:r>
              <a:rPr lang="pl-PL" i="1" dirty="0"/>
              <a:t> </a:t>
            </a:r>
            <a:r>
              <a:rPr lang="pl-PL" i="1" dirty="0" err="1"/>
              <a:t>polyposis</a:t>
            </a:r>
            <a:r>
              <a:rPr lang="pl-PL" i="1" dirty="0"/>
              <a:t>)</a:t>
            </a:r>
          </a:p>
          <a:p>
            <a:r>
              <a:rPr lang="pl-PL" dirty="0"/>
              <a:t>Może wchodzić w skład innych chorób dziedzicznych autosomalnie dominująco: Zespół Gardnera, Zespół </a:t>
            </a:r>
            <a:r>
              <a:rPr lang="pl-PL" dirty="0" err="1"/>
              <a:t>Turcota</a:t>
            </a:r>
            <a:endParaRPr lang="pl-PL" dirty="0"/>
          </a:p>
          <a:p>
            <a:r>
              <a:rPr lang="pl-PL" dirty="0"/>
              <a:t>U 90% pacjentów notuje się mutację w genie APC</a:t>
            </a:r>
          </a:p>
          <a:p>
            <a:r>
              <a:rPr lang="pl-PL" dirty="0"/>
              <a:t>Do 30 % przypadki de </a:t>
            </a:r>
            <a:r>
              <a:rPr lang="pl-PL" dirty="0" err="1"/>
              <a:t>novo</a:t>
            </a:r>
            <a:r>
              <a:rPr lang="pl-PL" dirty="0"/>
              <a:t>, u pozostałych występowanie rodzinne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86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2442" y="705163"/>
            <a:ext cx="10515600" cy="4351338"/>
          </a:xfrm>
        </p:spPr>
        <p:txBody>
          <a:bodyPr/>
          <a:lstStyle/>
          <a:p>
            <a:r>
              <a:rPr lang="pl-PL" dirty="0"/>
              <a:t>U &gt; 90% chorych występują również polipy z gruczołów dna żołądka i gruczolaki dwunastnicy, ryzyko transformacji do raka 5-8 % w ciągu całego życia</a:t>
            </a:r>
          </a:p>
          <a:p>
            <a:r>
              <a:rPr lang="pl-PL" dirty="0"/>
              <a:t>Rozpoznanie jednego z zespołów polipowatości rodzinnej jest wskazaniem do corocznych </a:t>
            </a:r>
            <a:r>
              <a:rPr lang="pl-PL" dirty="0" err="1"/>
              <a:t>kolonoksopii</a:t>
            </a:r>
            <a:r>
              <a:rPr lang="pl-PL" dirty="0"/>
              <a:t> od 12-14 r. ż. i wykonanie </a:t>
            </a:r>
            <a:r>
              <a:rPr lang="pl-PL" dirty="0" err="1"/>
              <a:t>kolektomii</a:t>
            </a:r>
            <a:r>
              <a:rPr lang="pl-PL" dirty="0"/>
              <a:t>/</a:t>
            </a:r>
            <a:r>
              <a:rPr lang="pl-PL" dirty="0" err="1"/>
              <a:t>proktokolektomii</a:t>
            </a:r>
            <a:r>
              <a:rPr lang="pl-PL" dirty="0"/>
              <a:t> w 2 lub 3 dekadzie życia</a:t>
            </a:r>
          </a:p>
          <a:p>
            <a:r>
              <a:rPr lang="pl-PL" dirty="0"/>
              <a:t>Wskazany jest coroczny nadzór gastroskopowy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72" y="3764789"/>
            <a:ext cx="3388939" cy="2940403"/>
          </a:xfrm>
          <a:prstGeom prst="rect">
            <a:avLst/>
          </a:prstGeo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7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kierujemy na badania genetyczne?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5513" cy="43513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Wszyscy krewni chorych na FAP</a:t>
            </a:r>
          </a:p>
          <a:p>
            <a:pPr marL="0" indent="0">
              <a:buNone/>
            </a:pPr>
            <a:r>
              <a:rPr lang="pl-PL" dirty="0"/>
              <a:t>Ponadto:</a:t>
            </a:r>
          </a:p>
          <a:p>
            <a:r>
              <a:rPr lang="pl-PL" dirty="0"/>
              <a:t>Dzieciom pacjentów z FAP należy zalecić wykonywanie co 6-12 miesięcy </a:t>
            </a:r>
            <a:r>
              <a:rPr lang="pl-PL" dirty="0" err="1"/>
              <a:t>usg</a:t>
            </a:r>
            <a:r>
              <a:rPr lang="pl-PL" dirty="0"/>
              <a:t> wątroby i oznaczanie FAP w osoczu w wieku od 0 do 5 r. ż. Prawdopodobieństwo </a:t>
            </a:r>
            <a:r>
              <a:rPr lang="pl-PL" dirty="0" err="1"/>
              <a:t>wątrobiaka</a:t>
            </a:r>
            <a:r>
              <a:rPr lang="pl-PL" dirty="0"/>
              <a:t> zarodkowego wynosi w grupie krewnych pierwszego stopnia pacjentów z FAP 1/300, w grupie nosicieli mutacji 1/150.</a:t>
            </a:r>
          </a:p>
          <a:p>
            <a:r>
              <a:rPr lang="pl-PL" dirty="0"/>
              <a:t>Zalecane badania w rodzinach chorych z FAP obejmują badania endoskopowe od 20 r. ż., sugerowany odstęp pomiędzy badaniami 24 miesiące. W przypadku stwierdzenia polipów – badania wraz z </a:t>
            </a:r>
            <a:r>
              <a:rPr lang="pl-PL" dirty="0" err="1"/>
              <a:t>polipektomią</a:t>
            </a:r>
            <a:r>
              <a:rPr lang="pl-PL" dirty="0"/>
              <a:t> w odstępach co około 12 – 18 miesięcy. Od momentu wykrycia polipów gastroskopia co 1- 3 lata.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9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Zespół Lyncha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Dawniej dziedziczny rak jelita grubego niezwiązany z polipowatością</a:t>
            </a:r>
          </a:p>
          <a:p>
            <a:pPr marL="0" indent="0">
              <a:buNone/>
            </a:pPr>
            <a:r>
              <a:rPr lang="pl-PL" dirty="0"/>
              <a:t>   (HNPCC- </a:t>
            </a:r>
            <a:r>
              <a:rPr lang="pl-PL" dirty="0" err="1"/>
              <a:t>hereditary</a:t>
            </a:r>
            <a:r>
              <a:rPr lang="pl-PL" dirty="0"/>
              <a:t> non-</a:t>
            </a:r>
            <a:r>
              <a:rPr lang="pl-PL" dirty="0" err="1"/>
              <a:t>polyposis</a:t>
            </a:r>
            <a:r>
              <a:rPr lang="pl-PL" dirty="0"/>
              <a:t> </a:t>
            </a:r>
            <a:r>
              <a:rPr lang="pl-PL" dirty="0" err="1"/>
              <a:t>colorectal</a:t>
            </a:r>
            <a:r>
              <a:rPr lang="pl-PL" dirty="0"/>
              <a:t> </a:t>
            </a:r>
            <a:r>
              <a:rPr lang="pl-PL" dirty="0" err="1"/>
              <a:t>cancer</a:t>
            </a:r>
            <a:r>
              <a:rPr lang="pl-PL" dirty="0"/>
              <a:t>)</a:t>
            </a:r>
          </a:p>
          <a:p>
            <a:r>
              <a:rPr lang="pl-PL" dirty="0"/>
              <a:t>Dziedziczony w sposób autosomalny dominujący, za rozwój odpowiada mutacja jednego z genów z grupy </a:t>
            </a:r>
            <a:r>
              <a:rPr lang="pl-PL" dirty="0" err="1"/>
              <a:t>mismatch</a:t>
            </a:r>
            <a:r>
              <a:rPr lang="pl-PL" dirty="0"/>
              <a:t> </a:t>
            </a:r>
            <a:r>
              <a:rPr lang="pl-PL" dirty="0" err="1"/>
              <a:t>repair</a:t>
            </a:r>
            <a:r>
              <a:rPr lang="pl-PL" dirty="0"/>
              <a:t> (MMR) odpowiedzialnych za naprawę DNA</a:t>
            </a:r>
          </a:p>
          <a:p>
            <a:r>
              <a:rPr lang="pl-PL" dirty="0"/>
              <a:t>Odpowiada za 1-3% </a:t>
            </a:r>
            <a:r>
              <a:rPr lang="pl-PL" dirty="0" err="1"/>
              <a:t>zachorowań</a:t>
            </a:r>
            <a:r>
              <a:rPr lang="pl-PL" dirty="0"/>
              <a:t> na ten nowotwór</a:t>
            </a:r>
          </a:p>
          <a:p>
            <a:r>
              <a:rPr lang="pl-PL" dirty="0"/>
              <a:t>Ryzyko rozwoju </a:t>
            </a:r>
            <a:r>
              <a:rPr lang="pl-PL" dirty="0" err="1"/>
              <a:t>rjg</a:t>
            </a:r>
            <a:r>
              <a:rPr lang="pl-PL" dirty="0"/>
              <a:t> w ciągu całego życia wynosi 25-70%, ale zespół ten zwiększa również ryzyko rozwoju raka endometrium, raka układu moczowego, raka jelita cienkiego, jajnika, żołądka, trzustki, dróg żółciowych, mózgu, skóry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8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kierujemy na badania genetyczne: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najmniej u trzech krewnych rozpoznano nowotwory z zakresu: rak jelita grubego, błony śluzowej trzonu macicy, jelita cienkiego, moczowodu lub miedniczki nerkowej</a:t>
            </a:r>
          </a:p>
          <a:p>
            <a:r>
              <a:rPr lang="pl-PL" dirty="0"/>
              <a:t>Jedna z osób jest krewnym I stopnia</a:t>
            </a:r>
          </a:p>
          <a:p>
            <a:r>
              <a:rPr lang="pl-PL" dirty="0"/>
              <a:t>Zachorowania występują w dwóch kolejnych pokoleniach</a:t>
            </a:r>
          </a:p>
          <a:p>
            <a:r>
              <a:rPr lang="pl-PL" dirty="0"/>
              <a:t>Przynajmniej jedno z </a:t>
            </a:r>
            <a:r>
              <a:rPr lang="pl-PL" dirty="0" err="1"/>
              <a:t>zachorowań</a:t>
            </a:r>
            <a:r>
              <a:rPr lang="pl-PL" dirty="0"/>
              <a:t> rozpoznano przed 50. rokiem życia</a:t>
            </a:r>
          </a:p>
          <a:p>
            <a:r>
              <a:rPr lang="pl-PL" dirty="0"/>
              <a:t>U chorych wykluczono FAP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4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Osoby spokrewnione wymagają testów genetycznych i </a:t>
            </a:r>
            <a:r>
              <a:rPr lang="pl-PL" dirty="0" err="1"/>
              <a:t>kolonoskopii</a:t>
            </a:r>
            <a:r>
              <a:rPr lang="pl-PL" dirty="0"/>
              <a:t> co 1-2 lata począwszy od 25 r.ż. oraz gastroskopii co 1-3 lata z wykonaniem testu w kierunku H. </a:t>
            </a:r>
            <a:r>
              <a:rPr lang="pl-PL" dirty="0" err="1"/>
              <a:t>pylori</a:t>
            </a:r>
            <a:endParaRPr lang="pl-PL" dirty="0"/>
          </a:p>
          <a:p>
            <a:r>
              <a:rPr lang="pl-PL" dirty="0"/>
              <a:t>U kobiet od 30 r.ż. coroczna ocena stężenia markera Ca 125, USG ginekologiczne i biopsja błony śluzowej macicy</a:t>
            </a:r>
          </a:p>
          <a:p>
            <a:r>
              <a:rPr lang="pl-PL" dirty="0"/>
              <a:t>U kobiet z obecną mutacją po 40 </a:t>
            </a:r>
            <a:r>
              <a:rPr lang="pl-PL" dirty="0" err="1"/>
              <a:t>r.ż</a:t>
            </a:r>
            <a:r>
              <a:rPr lang="pl-PL" dirty="0"/>
              <a:t> bez planów prokreacyjnych należy rozważyć wycięcie macicy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6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Chirurgiczne –podstawowe leczenie</a:t>
            </a:r>
          </a:p>
          <a:p>
            <a:r>
              <a:rPr lang="pl-PL" dirty="0"/>
              <a:t>Chemioterapia</a:t>
            </a:r>
          </a:p>
          <a:p>
            <a:r>
              <a:rPr lang="pl-PL" dirty="0"/>
              <a:t>Radioterapia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Wybór metody leczenia zależy od stopnia zaawansowania procesu i obecności przerzutów 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3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przełyku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Rzadki nowotwór</a:t>
            </a:r>
          </a:p>
          <a:p>
            <a:r>
              <a:rPr lang="pl-PL" dirty="0"/>
              <a:t>Występuję 4 x częściej u mężczyzn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37" y="3394675"/>
            <a:ext cx="3317125" cy="26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7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alkohol i tytoń</a:t>
            </a:r>
          </a:p>
          <a:p>
            <a:r>
              <a:rPr lang="pl-PL" dirty="0"/>
              <a:t>długotrwałe zapalnie błony śluzowej przełyku</a:t>
            </a:r>
          </a:p>
          <a:p>
            <a:r>
              <a:rPr lang="pl-PL" dirty="0"/>
              <a:t>dieta: niedobór witamin i mikroelementów, zanieczyszczenia grzybami lub związkami azotowymi, potrawy gorące, pikantne, marnowane</a:t>
            </a:r>
          </a:p>
          <a:p>
            <a:r>
              <a:rPr lang="pl-PL" dirty="0"/>
              <a:t>wcześniej rozpoznany rak jamy ustnej, gardła, krtani</a:t>
            </a:r>
          </a:p>
          <a:p>
            <a:r>
              <a:rPr lang="pl-PL" dirty="0"/>
              <a:t>narażenie zawodowe (azbest, </a:t>
            </a:r>
            <a:r>
              <a:rPr lang="pl-PL" dirty="0" err="1"/>
              <a:t>perchloroetylen</a:t>
            </a:r>
            <a:r>
              <a:rPr lang="pl-PL" dirty="0"/>
              <a:t>) </a:t>
            </a:r>
          </a:p>
          <a:p>
            <a:r>
              <a:rPr lang="pl-PL" dirty="0"/>
              <a:t>otyłość ( w przypadku raka gruczołowego)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89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utrata apetytu, utrata masy w 90% przypadków (objawy pierwsze, aczkolwiek późno występujące)</a:t>
            </a:r>
          </a:p>
          <a:p>
            <a:r>
              <a:rPr lang="pl-PL" dirty="0"/>
              <a:t>dysfagia (zaburzenia połykania)</a:t>
            </a:r>
          </a:p>
          <a:p>
            <a:r>
              <a:rPr lang="pl-PL" dirty="0" err="1"/>
              <a:t>odynofagia</a:t>
            </a:r>
            <a:r>
              <a:rPr lang="pl-PL" dirty="0"/>
              <a:t> (ból podczas przełykania) </a:t>
            </a:r>
          </a:p>
          <a:p>
            <a:r>
              <a:rPr lang="pl-PL" dirty="0"/>
              <a:t>postępujące wyniszczenie</a:t>
            </a:r>
          </a:p>
          <a:p>
            <a:r>
              <a:rPr lang="pl-PL" dirty="0"/>
              <a:t>ból w klatce piersiowe, w nadbrzuszu</a:t>
            </a:r>
          </a:p>
          <a:p>
            <a:r>
              <a:rPr lang="pl-PL" dirty="0"/>
              <a:t>Rzadziej: chrypka, kaszel, krwawienie z górnego odcinka przewodu pokarmowego, zespół żyły głównej górnej, objawy neurologiczne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Jesteśmy społeczeństwem coraz starszym, czyli coraz bardziej podatnym na rozwój nowotworów</a:t>
            </a:r>
          </a:p>
          <a:p>
            <a:r>
              <a:rPr lang="pl-PL" dirty="0"/>
              <a:t>Wskaźnik 5-letnich przeżyć jest ok 10-15% niższy niż w innych krajach Europejskich</a:t>
            </a:r>
          </a:p>
          <a:p>
            <a:r>
              <a:rPr lang="pl-PL" dirty="0"/>
              <a:t>Dynamika wzrostu wydatków na walkę z nowotworami to ok 6-7% rocznie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31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związku z tym, że objawy rak przełyku pojawiają się stosunkowo późno, a następnie są często lekceważone przez pacjentów, chorzy do lekarza zgłaszają się z opóźnieniem. W efekcie </a:t>
            </a:r>
            <a:r>
              <a:rPr lang="pl-PL" dirty="0" err="1"/>
              <a:t>resekcyjność</a:t>
            </a:r>
            <a:r>
              <a:rPr lang="pl-PL" dirty="0"/>
              <a:t> i operacyjność wynoszą w Polsce zaledwie 20%, zaś odsetek przeżyć 5-letnich – 5%.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86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Gastroskopia, pobranie wycinka, badanie histopatologiczne ZŁOTY STANDARD </a:t>
            </a:r>
            <a:r>
              <a:rPr lang="pl-PL" dirty="0"/>
              <a:t>(90% raki płaskonabłonkowe)</a:t>
            </a:r>
          </a:p>
          <a:p>
            <a:r>
              <a:rPr lang="pl-PL" dirty="0"/>
              <a:t>Radiologiczne badania z kontrastem – niska skuteczność</a:t>
            </a:r>
          </a:p>
          <a:p>
            <a:r>
              <a:rPr lang="pl-PL" dirty="0"/>
              <a:t>RTG klatki piersiowej</a:t>
            </a:r>
          </a:p>
          <a:p>
            <a:r>
              <a:rPr lang="pl-PL" dirty="0"/>
              <a:t>TK klatki piersiowej</a:t>
            </a:r>
          </a:p>
          <a:p>
            <a:r>
              <a:rPr lang="pl-PL" dirty="0"/>
              <a:t>USG endoskopowe (EUS)</a:t>
            </a:r>
          </a:p>
          <a:p>
            <a:r>
              <a:rPr lang="pl-PL" dirty="0"/>
              <a:t>Inne badania: Bronchoskopia, Mediastinoskopia, Laparoskopia, Marker SCC-RA – podwyższony u 42-50% chorych, nie jest rutynowo oznaczany. 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64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Stany przedrakowe wymagające wzmożonego nadzoru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</a:t>
            </a:r>
            <a:r>
              <a:rPr lang="pl-PL" dirty="0" err="1"/>
              <a:t>Plummera</a:t>
            </a:r>
            <a:r>
              <a:rPr lang="pl-PL" dirty="0"/>
              <a:t> i </a:t>
            </a:r>
            <a:r>
              <a:rPr lang="pl-PL" dirty="0" err="1"/>
              <a:t>Vinsona</a:t>
            </a:r>
            <a:r>
              <a:rPr lang="pl-PL" dirty="0"/>
              <a:t> (zanik bł. śluzowej gardła i przełyku -wtórny do niedoboru żelaza i witamin)</a:t>
            </a:r>
          </a:p>
          <a:p>
            <a:r>
              <a:rPr lang="pl-PL" dirty="0"/>
              <a:t>Pooparzeniowe zwężenia przełyku, zwłaszcza po ekspozycji na ługi</a:t>
            </a:r>
          </a:p>
          <a:p>
            <a:r>
              <a:rPr lang="pl-PL" dirty="0"/>
              <a:t>Achalazja (zwężenie przełyku)</a:t>
            </a:r>
          </a:p>
          <a:p>
            <a:r>
              <a:rPr lang="pl-PL" dirty="0"/>
              <a:t>Przełyk </a:t>
            </a:r>
            <a:r>
              <a:rPr lang="pl-PL" dirty="0" err="1"/>
              <a:t>Barreta</a:t>
            </a:r>
            <a:r>
              <a:rPr lang="pl-PL" dirty="0"/>
              <a:t> (pojawianie się nabłonka walcowatego w miejscu płaskiego – metaplazja nabłonkowa).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445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Leczenie skojarzone: chirurgia, radioterapia, chemioterapia.</a:t>
            </a:r>
          </a:p>
          <a:p>
            <a:r>
              <a:rPr lang="pl-PL" dirty="0"/>
              <a:t>Leczenie paliatywne: protezowanie przełyku, laserowe udrażnianie przełyku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u="sng" dirty="0"/>
              <a:t>Rak przełyku jest jednym z najgorzej rokujących nowotworów </a:t>
            </a:r>
            <a:r>
              <a:rPr lang="pl-PL" u="sng" dirty="0">
                <a:sym typeface="Wingdings" panose="05000000000000000000" pitchFamily="2" charset="2"/>
              </a:rPr>
              <a:t>, odsetek 5 letnich przeżyć nie przekracza 5%.</a:t>
            </a:r>
            <a:endParaRPr lang="pl-PL" u="sng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303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żołądka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Znajduje się w pierwszej piątce najczęstszych nowotworów złośliwych</a:t>
            </a:r>
          </a:p>
          <a:p>
            <a:r>
              <a:rPr lang="pl-PL" dirty="0"/>
              <a:t>Trend spadkowy w Europie i USA, nadal bardzo duży problem w krajach Dalekiego Wschodu</a:t>
            </a:r>
          </a:p>
          <a:p>
            <a:r>
              <a:rPr lang="pl-PL" dirty="0"/>
              <a:t>W Polsce wyniki leczenie są niezadawalające, ponieważ ponad 90 % przypadków raka żołądka rozpoznaje się w stopniu zaawansowanym i odsetek 5- letnich przeżyć nie przekracza 25%.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443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Dieta bogata w pokarmy solone, wędzone, marynowane, peklowane</a:t>
            </a:r>
          </a:p>
          <a:p>
            <a:r>
              <a:rPr lang="pl-PL" dirty="0"/>
              <a:t>Niskie spożycie warzyw i owoców</a:t>
            </a:r>
          </a:p>
          <a:p>
            <a:r>
              <a:rPr lang="pl-PL" dirty="0"/>
              <a:t>Przewlekłe niedożywienie</a:t>
            </a:r>
          </a:p>
          <a:p>
            <a:r>
              <a:rPr lang="pl-PL" dirty="0"/>
              <a:t>Palenie tytoniu</a:t>
            </a:r>
          </a:p>
          <a:p>
            <a:r>
              <a:rPr lang="pl-PL" dirty="0"/>
              <a:t>Choroby predysponujące: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Zanikowe zapalenie żołądka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Achlorhydria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Niedokrwistość złośliwa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Przerostowe zapalenie żołądka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Stan po częściowej resekcji żołądka (rak w kikucie)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Infekcja </a:t>
            </a:r>
            <a:r>
              <a:rPr lang="pl-PL" dirty="0" err="1"/>
              <a:t>Helicobacter</a:t>
            </a:r>
            <a:r>
              <a:rPr lang="pl-PL" dirty="0"/>
              <a:t> </a:t>
            </a:r>
            <a:r>
              <a:rPr lang="pl-PL" dirty="0" err="1"/>
              <a:t>pylori</a:t>
            </a:r>
            <a:r>
              <a:rPr lang="pl-PL" dirty="0"/>
              <a:t> 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40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Dziedziczne zespoły zwiększonego ryzyka zachorowania na raka żołądka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8 – 10% ogółu przypadków</a:t>
            </a:r>
          </a:p>
          <a:p>
            <a:r>
              <a:rPr lang="pl-PL" dirty="0"/>
              <a:t>Zespół Li-</a:t>
            </a:r>
            <a:r>
              <a:rPr lang="pl-PL" dirty="0" err="1"/>
              <a:t>Fraumeni</a:t>
            </a:r>
            <a:endParaRPr lang="pl-PL" dirty="0"/>
          </a:p>
          <a:p>
            <a:r>
              <a:rPr lang="pl-PL" dirty="0"/>
              <a:t>Rodzinny rak żołądka o charakterze rozlanym</a:t>
            </a:r>
          </a:p>
          <a:p>
            <a:r>
              <a:rPr lang="pl-PL" dirty="0"/>
              <a:t>Zespół Lyncha (HNPCC)</a:t>
            </a:r>
          </a:p>
          <a:p>
            <a:r>
              <a:rPr lang="pl-PL" dirty="0"/>
              <a:t>Polipowatość rodzinna przewodu pokarmowego (FAP)</a:t>
            </a:r>
          </a:p>
          <a:p>
            <a:r>
              <a:rPr lang="pl-PL" dirty="0"/>
              <a:t>Zespół </a:t>
            </a:r>
            <a:r>
              <a:rPr lang="pl-PL" dirty="0" err="1"/>
              <a:t>Peutza-Jeghersa</a:t>
            </a:r>
            <a:r>
              <a:rPr lang="pl-PL" dirty="0"/>
              <a:t>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0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protekcyjne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Dieta bogata w warzywa i owoce</a:t>
            </a:r>
          </a:p>
          <a:p>
            <a:r>
              <a:rPr lang="pl-PL" dirty="0"/>
              <a:t>Witaminy A i C</a:t>
            </a:r>
          </a:p>
          <a:p>
            <a:r>
              <a:rPr lang="pl-PL" dirty="0"/>
              <a:t>Związki wapnia</a:t>
            </a:r>
          </a:p>
          <a:p>
            <a:r>
              <a:rPr lang="pl-PL" dirty="0"/>
              <a:t>Przechowywanie żywności w lodówkach (zamiast solenia, peklowania, wędzenia, marynowania itp.). 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16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Brak objawów wczesnych</a:t>
            </a:r>
          </a:p>
          <a:p>
            <a:r>
              <a:rPr lang="pl-PL" dirty="0"/>
              <a:t>Ból w nadbrzuszu, uczucie pełności, sytości</a:t>
            </a:r>
          </a:p>
          <a:p>
            <a:r>
              <a:rPr lang="pl-PL" dirty="0"/>
              <a:t>Utrata łaknienia, wstręt do niektórych pokarmów (zwłaszcza mięsnych)</a:t>
            </a:r>
          </a:p>
          <a:p>
            <a:r>
              <a:rPr lang="pl-PL" dirty="0"/>
              <a:t>Okresowe nudności, wymioty</a:t>
            </a:r>
          </a:p>
          <a:p>
            <a:r>
              <a:rPr lang="pl-PL" dirty="0"/>
              <a:t>Ubytek masy ciała</a:t>
            </a:r>
          </a:p>
          <a:p>
            <a:r>
              <a:rPr lang="pl-PL" dirty="0"/>
              <a:t>Postępujące wyniszczenie</a:t>
            </a:r>
          </a:p>
          <a:p>
            <a:r>
              <a:rPr lang="pl-PL" dirty="0"/>
              <a:t>Dysfagia (lokalizacja </a:t>
            </a:r>
            <a:r>
              <a:rPr lang="pl-PL" dirty="0" err="1"/>
              <a:t>okołowpustowa</a:t>
            </a:r>
            <a:r>
              <a:rPr lang="pl-PL" dirty="0"/>
              <a:t>)</a:t>
            </a:r>
          </a:p>
          <a:p>
            <a:r>
              <a:rPr lang="pl-PL" dirty="0"/>
              <a:t>Węzeł </a:t>
            </a:r>
            <a:r>
              <a:rPr lang="pl-PL" dirty="0" err="1"/>
              <a:t>Virchowa</a:t>
            </a:r>
            <a:r>
              <a:rPr lang="pl-PL" dirty="0"/>
              <a:t> (powiększony węzeł chłonny wyczuwalny w lewym dole nadobojczykowym)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99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Objawy raka żołądka występują dość późno. Pojawiające się pobolewania są często odbierane początkowo jako wynik błędów dietetycznych, stresu lub jako symptomy choroby wrzodowej</a:t>
            </a:r>
          </a:p>
          <a:p>
            <a:r>
              <a:rPr lang="pl-PL" dirty="0"/>
              <a:t>Skryty przebieg, późne pojawienie się objawów, ale także i długotrwałe leczenie zachowawcze bez weryfikacji przyczyny dolegliwości prowadzą do spotykanej w 30 do 50% przypadków </a:t>
            </a:r>
            <a:r>
              <a:rPr lang="pl-PL" dirty="0" err="1"/>
              <a:t>nieresekcyjności</a:t>
            </a:r>
            <a:r>
              <a:rPr lang="pl-PL" dirty="0"/>
              <a:t> guza – a w konsekwencji niskiej wyleczalności raka żołądka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4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Nowotwory układu pokarmowego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00" t="33518" r="30586" b="8435"/>
          <a:stretch/>
        </p:blipFill>
        <p:spPr>
          <a:xfrm>
            <a:off x="6096000" y="1467086"/>
            <a:ext cx="5257800" cy="41867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30000" t="27271" r="30598" b="18107"/>
          <a:stretch/>
        </p:blipFill>
        <p:spPr>
          <a:xfrm>
            <a:off x="581981" y="1360500"/>
            <a:ext cx="5342301" cy="4297742"/>
          </a:xfrm>
          <a:prstGeom prst="rect">
            <a:avLst/>
          </a:prstGeom>
        </p:spPr>
      </p:pic>
      <p:pic>
        <p:nvPicPr>
          <p:cNvPr id="6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38200" y="6048375"/>
            <a:ext cx="897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Istotnie spadła zachorowalność na raka żołądka, ale wzrosła na raka jelita grubego !</a:t>
            </a:r>
          </a:p>
        </p:txBody>
      </p:sp>
    </p:spTree>
    <p:extLst>
      <p:ext uri="{BB962C8B-B14F-4D97-AF65-F5344CB8AC3E}">
        <p14:creationId xmlns:p14="http://schemas.microsoft.com/office/powerpoint/2010/main" val="3348027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u="sng" dirty="0"/>
              <a:t>Gastroskopia, biopsja guza, weryfikacja </a:t>
            </a:r>
            <a:r>
              <a:rPr lang="pl-PL" u="sng" dirty="0" err="1"/>
              <a:t>hist.pat</a:t>
            </a:r>
            <a:r>
              <a:rPr lang="pl-PL" u="sng" dirty="0"/>
              <a:t>. ZŁOTY STANDARD</a:t>
            </a:r>
          </a:p>
          <a:p>
            <a:r>
              <a:rPr lang="pl-PL" dirty="0"/>
              <a:t>Badanie kontrastowe (mniej czułe niż gastroskopia)</a:t>
            </a:r>
          </a:p>
          <a:p>
            <a:r>
              <a:rPr lang="pl-PL" dirty="0"/>
              <a:t>USG – ocena ściany żołądka, stanu węzłów chłonnych, obecności przerzutów</a:t>
            </a:r>
          </a:p>
          <a:p>
            <a:r>
              <a:rPr lang="pl-PL" dirty="0"/>
              <a:t>EUS – USG endoskopowe – ocena zaawansowania miejscowego guza</a:t>
            </a:r>
          </a:p>
          <a:p>
            <a:r>
              <a:rPr lang="pl-PL" dirty="0"/>
              <a:t>TK /MR jamy brzusznej z kontrastem</a:t>
            </a:r>
          </a:p>
          <a:p>
            <a:r>
              <a:rPr lang="pl-PL" dirty="0"/>
              <a:t>CEA –wzrost poziomu u 1/3 chorych, inne markery – mało czułe i swoiste, mogą korelować z zaawansowaniem procesu nowotworowego</a:t>
            </a:r>
          </a:p>
          <a:p>
            <a:r>
              <a:rPr lang="pl-PL" dirty="0"/>
              <a:t>Anemia w morfologii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27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histopatologiczny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Gruczolakorak (rak gruczołowy, </a:t>
            </a:r>
            <a:r>
              <a:rPr lang="pl-PL" dirty="0" err="1"/>
              <a:t>adenocarcinoma</a:t>
            </a:r>
            <a:r>
              <a:rPr lang="pl-PL" dirty="0"/>
              <a:t>) stanowi 95% ogółu przypadków raka żołądka</a:t>
            </a:r>
          </a:p>
          <a:p>
            <a:r>
              <a:rPr lang="pl-PL" dirty="0"/>
              <a:t>Pozostałe 5% - mięsaki: </a:t>
            </a:r>
            <a:r>
              <a:rPr lang="pl-PL" dirty="0" err="1"/>
              <a:t>chłoniaki</a:t>
            </a:r>
            <a:r>
              <a:rPr lang="pl-PL" dirty="0"/>
              <a:t> (</a:t>
            </a:r>
            <a:r>
              <a:rPr lang="pl-PL" dirty="0" err="1"/>
              <a:t>lymphoma</a:t>
            </a:r>
            <a:r>
              <a:rPr lang="pl-PL" dirty="0"/>
              <a:t> </a:t>
            </a:r>
            <a:r>
              <a:rPr lang="pl-PL" dirty="0" err="1"/>
              <a:t>malignum</a:t>
            </a:r>
            <a:r>
              <a:rPr lang="pl-PL" dirty="0"/>
              <a:t>), mięsaki z tkanki mięśniowej (</a:t>
            </a:r>
            <a:r>
              <a:rPr lang="pl-PL" dirty="0" err="1"/>
              <a:t>leiomyosarcoma</a:t>
            </a:r>
            <a:r>
              <a:rPr lang="pl-PL" dirty="0"/>
              <a:t>), nowotwory wywodzące się z podścieliska (GIST)</a:t>
            </a:r>
          </a:p>
          <a:p>
            <a:r>
              <a:rPr lang="pl-PL" dirty="0"/>
              <a:t>„Wczesny rak żołądka” to rak naciekający jedynie błonę śluzową lub podśluzową żołądka, niezależnie od stanu regionalnych węzłów chłonnych. Wyniki leczenia wczesnego raka żołądka są lepsze od efektów leczenia pozostałych przypadków.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30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Radykalne leczenie chirurgiczne – do 50% guzów </a:t>
            </a:r>
            <a:r>
              <a:rPr lang="pl-PL" dirty="0" err="1"/>
              <a:t>resekcyjnych</a:t>
            </a:r>
            <a:endParaRPr lang="pl-PL" dirty="0"/>
          </a:p>
          <a:p>
            <a:r>
              <a:rPr lang="pl-PL" dirty="0"/>
              <a:t>Chemioterapia</a:t>
            </a:r>
          </a:p>
          <a:p>
            <a:r>
              <a:rPr lang="pl-PL" dirty="0"/>
              <a:t>Radioterapia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77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trzustki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Stanowi 3% </a:t>
            </a:r>
            <a:r>
              <a:rPr lang="pl-PL" dirty="0" err="1"/>
              <a:t>zachorowań</a:t>
            </a:r>
            <a:r>
              <a:rPr lang="pl-PL" dirty="0"/>
              <a:t> na nowotwory złośliwe</a:t>
            </a:r>
          </a:p>
          <a:p>
            <a:r>
              <a:rPr lang="pl-PL" dirty="0"/>
              <a:t>Częściej chorują mężczyźni</a:t>
            </a:r>
          </a:p>
          <a:p>
            <a:r>
              <a:rPr lang="pl-PL" dirty="0"/>
              <a:t>Trend rosnący, szczególnie w krajach  wysoko uprzemysłowionych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31" y="4347049"/>
            <a:ext cx="3956338" cy="1701326"/>
          </a:xfrm>
          <a:prstGeom prst="rect">
            <a:avLst/>
          </a:prstGeom>
        </p:spPr>
      </p:pic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249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1488462"/>
            <a:ext cx="7384473" cy="4559913"/>
          </a:xfr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8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Wiek (większość </a:t>
            </a:r>
            <a:r>
              <a:rPr lang="pl-PL" dirty="0" err="1"/>
              <a:t>zachorowań</a:t>
            </a:r>
            <a:r>
              <a:rPr lang="pl-PL" dirty="0"/>
              <a:t> po 60 r.ż.)</a:t>
            </a:r>
          </a:p>
          <a:p>
            <a:r>
              <a:rPr lang="pl-PL" dirty="0"/>
              <a:t>Palenie tytoniu (</a:t>
            </a:r>
            <a:r>
              <a:rPr lang="pl-PL" dirty="0" err="1"/>
              <a:t>nitrozaminy</a:t>
            </a:r>
            <a:r>
              <a:rPr lang="pl-PL" dirty="0"/>
              <a:t> zawarte w dymie) - ryzyko dwukrotnie wyższe u palaczy</a:t>
            </a:r>
          </a:p>
          <a:p>
            <a:r>
              <a:rPr lang="pl-PL" dirty="0"/>
              <a:t>Dieta wysokotłuszczowa i wysokowęglowodanowa, uboga w warzywa i owoce</a:t>
            </a:r>
          </a:p>
          <a:p>
            <a:r>
              <a:rPr lang="pl-PL" dirty="0"/>
              <a:t>Przewlekłe zapalenie trzustki</a:t>
            </a:r>
          </a:p>
          <a:p>
            <a:r>
              <a:rPr lang="pl-PL" dirty="0"/>
              <a:t>Cukrzyca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11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0144"/>
            <a:ext cx="10515600" cy="49876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Objawy pojawiają się dość późno – z tego względu wielu chorych zgłasza się do lekarza w późnych stadiach choroby</a:t>
            </a:r>
          </a:p>
          <a:p>
            <a:r>
              <a:rPr lang="pl-PL" dirty="0"/>
              <a:t>Bóle brzucha</a:t>
            </a:r>
          </a:p>
          <a:p>
            <a:r>
              <a:rPr lang="pl-PL" dirty="0"/>
              <a:t>Żółtaczka (spowodowana uciskiem dróg żółciowych przez guz głowy trzustki lub zniszczeniem wątroby przez przerzuty)</a:t>
            </a:r>
          </a:p>
          <a:p>
            <a:r>
              <a:rPr lang="pl-PL" dirty="0"/>
              <a:t>Utrata masy ciała</a:t>
            </a:r>
          </a:p>
          <a:p>
            <a:pPr marL="0" indent="0">
              <a:buNone/>
            </a:pPr>
            <a:r>
              <a:rPr lang="pl-PL" dirty="0"/>
              <a:t>Inne objawy to:</a:t>
            </a:r>
          </a:p>
          <a:p>
            <a:r>
              <a:rPr lang="pl-PL" dirty="0"/>
              <a:t>Nudności, wymioty (powodowane przez guz głowy trzustki uciskający dwunastnicę, powodujący wysoką niedrożność przewodu pokarmowego)</a:t>
            </a:r>
          </a:p>
          <a:p>
            <a:r>
              <a:rPr lang="pl-PL" dirty="0"/>
              <a:t>Gorączka</a:t>
            </a:r>
          </a:p>
          <a:p>
            <a:r>
              <a:rPr lang="pl-PL" dirty="0"/>
              <a:t>Zapalenie trzustki</a:t>
            </a:r>
          </a:p>
          <a:p>
            <a:r>
              <a:rPr lang="pl-PL" dirty="0"/>
              <a:t>Cukrzyca</a:t>
            </a:r>
          </a:p>
          <a:p>
            <a:r>
              <a:rPr lang="pl-PL" dirty="0"/>
              <a:t>Zespół </a:t>
            </a:r>
            <a:r>
              <a:rPr lang="pl-PL" dirty="0" err="1"/>
              <a:t>Trousseau</a:t>
            </a:r>
            <a:r>
              <a:rPr lang="pl-PL" dirty="0"/>
              <a:t> (wędrujące zakrzepowe zapalenie żył)</a:t>
            </a:r>
          </a:p>
          <a:p>
            <a:r>
              <a:rPr lang="pl-PL" dirty="0"/>
              <a:t>Wodobrzusze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57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5459" y="1825625"/>
            <a:ext cx="10658341" cy="4678206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USG jamy brzusznej – czułość 80-90%</a:t>
            </a:r>
          </a:p>
          <a:p>
            <a:r>
              <a:rPr lang="pl-PL" u="sng" dirty="0"/>
              <a:t>TK jamy brzusznej z kontrastem – standard diagnostyki raka trzustki</a:t>
            </a:r>
          </a:p>
          <a:p>
            <a:r>
              <a:rPr lang="pl-PL" dirty="0"/>
              <a:t>Weryfikacja śródoperacyjna</a:t>
            </a:r>
          </a:p>
          <a:p>
            <a:r>
              <a:rPr lang="pl-PL" dirty="0"/>
              <a:t>Nowotwory nieoperacyjne: przezskórna biopsja cienkoigłowa guza pod kontrolą USG</a:t>
            </a:r>
          </a:p>
          <a:p>
            <a:pPr marL="0" indent="0">
              <a:buNone/>
            </a:pPr>
            <a:r>
              <a:rPr lang="pl-PL" dirty="0"/>
              <a:t>Diagnostyka pomocnicza:</a:t>
            </a:r>
          </a:p>
          <a:p>
            <a:r>
              <a:rPr lang="pl-PL" dirty="0"/>
              <a:t>Endoskopowa </a:t>
            </a:r>
            <a:r>
              <a:rPr lang="pl-PL" dirty="0" err="1"/>
              <a:t>cholangiopankreatografia</a:t>
            </a:r>
            <a:r>
              <a:rPr lang="pl-PL" dirty="0"/>
              <a:t> wsteczna (ECPW, ang. ERCP)</a:t>
            </a:r>
          </a:p>
          <a:p>
            <a:r>
              <a:rPr lang="pl-PL" dirty="0"/>
              <a:t>Magnetyczny rezonans i </a:t>
            </a:r>
            <a:r>
              <a:rPr lang="pl-PL" dirty="0" err="1"/>
              <a:t>cholangiopankreatografia</a:t>
            </a:r>
            <a:r>
              <a:rPr lang="pl-PL" dirty="0"/>
              <a:t> rezonansu magnetycznego (MRCP)</a:t>
            </a:r>
          </a:p>
          <a:p>
            <a:r>
              <a:rPr lang="pl-PL" dirty="0"/>
              <a:t>Badania laboratoryjne: Hiperbilirubinemia i wzrost poziomu enzymów </a:t>
            </a:r>
            <a:r>
              <a:rPr lang="pl-PL" dirty="0" err="1"/>
              <a:t>cholestatycznych</a:t>
            </a:r>
            <a:r>
              <a:rPr lang="pl-PL" dirty="0"/>
              <a:t> w przypadkach przebiegających z żółtaczką </a:t>
            </a:r>
            <a:r>
              <a:rPr lang="pl-PL" dirty="0" err="1"/>
              <a:t>zaporowa,umiarkowana</a:t>
            </a:r>
            <a:r>
              <a:rPr lang="pl-PL" dirty="0"/>
              <a:t> niedokrwistość</a:t>
            </a:r>
          </a:p>
          <a:p>
            <a:r>
              <a:rPr lang="pl-PL" dirty="0"/>
              <a:t>Markery, w tym Ca19-9 mała czułości swoistość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40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84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Leczenie chirurgiczne (bardzo rozległe zabiegi, trudne technicznie, dużo powikłań pooperacyjnych)</a:t>
            </a:r>
          </a:p>
          <a:p>
            <a:r>
              <a:rPr lang="pl-PL" dirty="0"/>
              <a:t>Radioterapia, chemioterapia</a:t>
            </a:r>
          </a:p>
          <a:p>
            <a:r>
              <a:rPr lang="pl-PL" dirty="0"/>
              <a:t>Leczenie chirurgiczne paliatywne: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Endoskopowe protezowanie dróg żółciowych (preferowane) lub zespolenie </a:t>
            </a:r>
            <a:r>
              <a:rPr lang="pl-PL" dirty="0" err="1"/>
              <a:t>przewodowojelitowe</a:t>
            </a:r>
            <a:r>
              <a:rPr lang="pl-PL" dirty="0"/>
              <a:t> wykonywane w celu ich odbarczenia (odbarczenie żółtaczki mechanicznej spowodowanej przez guz uciskający drogi żółciowe)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Zespolenie żołądkowo-jelitowe wykonywane w przypadkach zaburzeń pasażu pokarmowego (odbarczenie niedrożności).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Symptomy pojawiają się w zaawansowanej fazie choroby, wskutek czego pacjenci zgłaszają się do lekarza późno, z nowotworami w zaawansowanych stadiach. </a:t>
            </a:r>
            <a:r>
              <a:rPr lang="pl-PL" dirty="0" err="1"/>
              <a:t>Resekcyjność</a:t>
            </a:r>
            <a:r>
              <a:rPr lang="pl-PL" dirty="0"/>
              <a:t> i operacyjność przypadków raka trzustki nie przekraczają w Polsce 20%, a przeżycia 5-letnie – 7%.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380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Rak trzustki – silne dolegliwości bólowe</a:t>
            </a:r>
          </a:p>
          <a:p>
            <a:r>
              <a:rPr lang="pl-PL" dirty="0"/>
              <a:t>Silnie działające środki przeciwbólowe z grupy </a:t>
            </a:r>
            <a:r>
              <a:rPr lang="pl-PL" dirty="0" err="1"/>
              <a:t>opioidów</a:t>
            </a:r>
            <a:r>
              <a:rPr lang="pl-PL" dirty="0"/>
              <a:t> mogą nie wystarczać do jego zniesienia</a:t>
            </a:r>
          </a:p>
          <a:p>
            <a:r>
              <a:rPr lang="pl-PL" dirty="0"/>
              <a:t>Niefarmakologiczne leczenie bólu u chorych na raka trzustki: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Radioterapia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err="1"/>
              <a:t>Neuroliza</a:t>
            </a:r>
            <a:r>
              <a:rPr lang="pl-PL" dirty="0"/>
              <a:t> splotu trzewnego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Blokada nerwów trzewnych.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63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jelita grubego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Drugi pod względem zachorowalności nowotwór u obu płci</a:t>
            </a:r>
          </a:p>
          <a:p>
            <a:r>
              <a:rPr lang="pl-PL" dirty="0"/>
              <a:t>Rosnący trend zapadalności</a:t>
            </a:r>
          </a:p>
          <a:p>
            <a:r>
              <a:rPr lang="pl-PL" dirty="0"/>
              <a:t>Około 45% raków jelita grubego jest umiejscowione w odbytnicy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48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</a:t>
            </a:r>
            <a:r>
              <a:rPr lang="pl-PL" dirty="0" err="1"/>
              <a:t>wątrobowokomórkowy</a:t>
            </a:r>
            <a:r>
              <a:rPr lang="pl-PL" dirty="0"/>
              <a:t> (HCC)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68" y="2312358"/>
            <a:ext cx="6330723" cy="3215605"/>
          </a:xfr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12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</a:t>
            </a:r>
            <a:r>
              <a:rPr lang="pl-PL" dirty="0" err="1"/>
              <a:t>wątrobowokomórkowy</a:t>
            </a:r>
            <a:r>
              <a:rPr lang="pl-PL" dirty="0"/>
              <a:t> (HCC)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0345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stłuszczenie wątroby (alkoholowe lub niealkoholowe)</a:t>
            </a:r>
          </a:p>
          <a:p>
            <a:pPr marL="0" indent="0">
              <a:buNone/>
            </a:pPr>
            <a:r>
              <a:rPr lang="pl-PL" dirty="0"/>
              <a:t>                                -- &gt; zapalenie wątroby 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-- &gt; marskość wątroby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-- &gt; r</a:t>
            </a:r>
            <a:r>
              <a:rPr lang="pl-PL" dirty="0"/>
              <a:t>ak </a:t>
            </a:r>
            <a:r>
              <a:rPr lang="pl-PL" dirty="0" err="1"/>
              <a:t>wątrobowokomórkowy</a:t>
            </a:r>
            <a:r>
              <a:rPr lang="pl-PL" dirty="0"/>
              <a:t> 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3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Marskość wątroby, niezależnie od swojej etiologii, jest związana z rakiem wątroby w 80% przypadków</a:t>
            </a:r>
          </a:p>
          <a:p>
            <a:r>
              <a:rPr lang="pl-PL" dirty="0"/>
              <a:t>Nadużywanie alkoholu</a:t>
            </a:r>
          </a:p>
          <a:p>
            <a:r>
              <a:rPr lang="pl-PL" dirty="0"/>
              <a:t>Zakażenie wirusami powodującymi zapalenie wątroby typu B i C</a:t>
            </a:r>
          </a:p>
          <a:p>
            <a:r>
              <a:rPr lang="pl-PL" dirty="0" err="1"/>
              <a:t>Mykotoksyny</a:t>
            </a:r>
            <a:r>
              <a:rPr lang="pl-PL" dirty="0"/>
              <a:t> (produkowana przez grzyby), obecna w nieprawidłowo przechowywanych orzeszkach ziemnych i zbożach</a:t>
            </a:r>
          </a:p>
          <a:p>
            <a:r>
              <a:rPr lang="pl-PL" dirty="0"/>
              <a:t>Hemochromatoza.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58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Objawy raka wątroby pojawiają się późno</a:t>
            </a:r>
          </a:p>
          <a:p>
            <a:pPr marL="0" indent="0">
              <a:buNone/>
            </a:pPr>
            <a:r>
              <a:rPr lang="pl-PL" dirty="0"/>
              <a:t>Do najczęściej spotykanych (choć dość niecharakterystycznych) należą: </a:t>
            </a:r>
          </a:p>
          <a:p>
            <a:r>
              <a:rPr lang="pl-PL" dirty="0"/>
              <a:t>Tępy ból w prawej okolicy podżebrowej</a:t>
            </a:r>
          </a:p>
          <a:p>
            <a:r>
              <a:rPr lang="pl-PL" dirty="0"/>
              <a:t>Powiększenie wątroby, guz wyczuwalny dotykiem w prawym podżebrzu</a:t>
            </a:r>
          </a:p>
          <a:p>
            <a:r>
              <a:rPr lang="pl-PL" dirty="0"/>
              <a:t>Zaburzenia apetytu, biegunki lub zaparcia</a:t>
            </a:r>
          </a:p>
          <a:p>
            <a:r>
              <a:rPr lang="pl-PL" dirty="0"/>
              <a:t>Żółtaczka</a:t>
            </a:r>
          </a:p>
          <a:p>
            <a:r>
              <a:rPr lang="pl-PL" dirty="0"/>
              <a:t>Wodobrzusze.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95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USG jamy brzusznej</a:t>
            </a:r>
          </a:p>
          <a:p>
            <a:r>
              <a:rPr lang="pl-PL" dirty="0"/>
              <a:t>TK jamy brzusznej/MR jamy brzusznej</a:t>
            </a:r>
          </a:p>
          <a:p>
            <a:r>
              <a:rPr lang="pl-PL" dirty="0"/>
              <a:t>Laparoskopia</a:t>
            </a:r>
          </a:p>
          <a:p>
            <a:r>
              <a:rPr lang="pl-PL" dirty="0"/>
              <a:t>Biopsja cienkoigłowa guza pod kontrolą USG i weryfikacja w badaniu mikroskopowym</a:t>
            </a:r>
          </a:p>
          <a:p>
            <a:r>
              <a:rPr lang="pl-PL" dirty="0"/>
              <a:t>AFP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Wskazania do badania przesiewowego w grupie chorych na przewlekłe zapalenie wątroby i/lub jej marskość: </a:t>
            </a:r>
            <a:r>
              <a:rPr lang="pl-PL" u="sng" dirty="0"/>
              <a:t>oznaczanie AFP i wykonywanie USG jamy brzusznej co 3-6 miesięcy.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50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Resekcyjność</a:t>
            </a:r>
            <a:r>
              <a:rPr lang="pl-PL" dirty="0"/>
              <a:t> przypadków raka wątroby wynosi 3–30%.</a:t>
            </a:r>
          </a:p>
          <a:p>
            <a:r>
              <a:rPr lang="pl-PL" dirty="0"/>
              <a:t>Leczeniem z wyboru jest leczenie chirurgiczne – wycięcie guza z marginesem tkanek zdrowych. Marskość wątroby, niewydolność wątroby towarzysząca rakowi </a:t>
            </a:r>
            <a:r>
              <a:rPr lang="pl-PL" dirty="0" err="1"/>
              <a:t>wątrobowokomórkowemu</a:t>
            </a:r>
            <a:r>
              <a:rPr lang="pl-PL" dirty="0"/>
              <a:t> utrudniają leczenie chirurgiczne.</a:t>
            </a:r>
          </a:p>
          <a:p>
            <a:r>
              <a:rPr lang="pl-PL" dirty="0"/>
              <a:t>Przeszczep wątroby</a:t>
            </a:r>
          </a:p>
          <a:p>
            <a:endParaRPr lang="pl-PL" i="1" dirty="0"/>
          </a:p>
          <a:p>
            <a:r>
              <a:rPr lang="pl-PL" dirty="0"/>
              <a:t>Leczenie </a:t>
            </a:r>
            <a:r>
              <a:rPr lang="pl-PL" dirty="0" err="1"/>
              <a:t>paliatywe</a:t>
            </a:r>
            <a:r>
              <a:rPr lang="pl-PL" dirty="0"/>
              <a:t>: Zniszczenie guza za pomocą następujących metod: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Alkoholizacja (</a:t>
            </a:r>
            <a:r>
              <a:rPr lang="pl-PL" dirty="0" err="1"/>
              <a:t>ostrzyknięcie</a:t>
            </a:r>
            <a:r>
              <a:rPr lang="pl-PL" dirty="0"/>
              <a:t> guza 96% etanolem)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err="1"/>
              <a:t>Termoablacja</a:t>
            </a:r>
            <a:endParaRPr lang="pl-P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err="1"/>
              <a:t>Kriodestrukcja</a:t>
            </a:r>
            <a:endParaRPr lang="pl-PL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Embolizacja.</a:t>
            </a:r>
            <a:endParaRPr lang="pl-PL" i="1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79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Wątroba – przerzuty!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Przerzuty do wątroby występują w populacji europejskiej 30 razy częściej niż pierwotne nowotwory wątroby</a:t>
            </a:r>
          </a:p>
          <a:p>
            <a:r>
              <a:rPr lang="pl-PL" dirty="0"/>
              <a:t>Wątroba jest najczęstszym miejscem lokalizacji przerzutów krwiopochodnych</a:t>
            </a:r>
          </a:p>
          <a:p>
            <a:r>
              <a:rPr lang="pl-PL" dirty="0"/>
              <a:t>Połowa przerzutów do wątroby stanowią przerzuty </a:t>
            </a:r>
            <a:r>
              <a:rPr lang="pl-PL" u="sng" dirty="0"/>
              <a:t>raka jelita grubego, </a:t>
            </a:r>
            <a:r>
              <a:rPr lang="pl-PL" dirty="0"/>
              <a:t>następnie – raków: żołądka, trzustki, dróg żółciowych, płuca i piersi. Utkanie histologiczne odpowiada utkaniu guza pierwotnego, będącego źródłem przerzutów.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429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Rak pęcherzyka żółciowego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Trzykrotnie częściej u kobiet niż u mężczyzn. Zapadalność wzrasta po 50 r.ż.</a:t>
            </a:r>
          </a:p>
          <a:p>
            <a:r>
              <a:rPr lang="pl-PL" dirty="0"/>
              <a:t>Częściej chorują osoby otyłe</a:t>
            </a:r>
          </a:p>
          <a:p>
            <a:r>
              <a:rPr lang="pl-PL" dirty="0"/>
              <a:t>W większości przypadków współwystępuje z kamicą pęcherzyka żółciowego</a:t>
            </a:r>
          </a:p>
          <a:p>
            <a:r>
              <a:rPr lang="pl-PL" dirty="0"/>
              <a:t>Często współwystępuje przewlekłe zapalenie pęcherzyka żółciowego.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824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Ból w okolicy prawego łuku żebrowego</a:t>
            </a:r>
          </a:p>
          <a:p>
            <a:r>
              <a:rPr lang="pl-PL" dirty="0"/>
              <a:t>Guz wyczuwalny w prawym podżebrzu</a:t>
            </a:r>
          </a:p>
          <a:p>
            <a:r>
              <a:rPr lang="pl-PL" dirty="0"/>
              <a:t>Nudności i wymioty</a:t>
            </a:r>
          </a:p>
          <a:p>
            <a:r>
              <a:rPr lang="pl-PL" dirty="0"/>
              <a:t>Żółtaczka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53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USG jamy brzusznej</a:t>
            </a:r>
          </a:p>
          <a:p>
            <a:r>
              <a:rPr lang="pl-PL" dirty="0"/>
              <a:t>TK jamy brzusznej</a:t>
            </a:r>
          </a:p>
          <a:p>
            <a:r>
              <a:rPr lang="pl-PL" dirty="0"/>
              <a:t>Większość zmian rozpoznawana jest śródoperacyjnie bądź w badaniu histopatologicznym pęcherzyka żółciowego usuniętego z powodu kamicy żółciowej (przypadkowo rozpoznane zmiany </a:t>
            </a:r>
            <a:r>
              <a:rPr lang="pl-PL" dirty="0" err="1"/>
              <a:t>niskozaawansowane</a:t>
            </a:r>
            <a:r>
              <a:rPr lang="pl-PL" dirty="0"/>
              <a:t>).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4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 rak jelita grubego: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Czynniki środowiskowe (następny slajd)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Wiek powyżej 50 roku życia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Gruczolaki (polipy) błony śluzowej jelita grubego, zwłaszcza typu kosmkowego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Wrzodziejące zapalenie jelita grubego (colitis </a:t>
            </a:r>
            <a:r>
              <a:rPr lang="pl-PL" dirty="0" err="1"/>
              <a:t>ulcerosa</a:t>
            </a:r>
            <a:r>
              <a:rPr lang="pl-PL" dirty="0"/>
              <a:t>) – szczególnie w przypadkach o długotrwałym przebiegu  i Choroba </a:t>
            </a:r>
            <a:r>
              <a:rPr lang="pl-PL" dirty="0" err="1"/>
              <a:t>Leśniowskiego-Crohna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Dodatni wywiad rodzinny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Zespoły genetycznej predyspozycji</a:t>
            </a:r>
          </a:p>
          <a:p>
            <a:pPr lvl="1"/>
            <a:r>
              <a:rPr lang="pl-PL" dirty="0"/>
              <a:t>FAP – rodzinna polipowatość jelita grubego </a:t>
            </a:r>
          </a:p>
          <a:p>
            <a:pPr lvl="1"/>
            <a:r>
              <a:rPr lang="pl-PL" dirty="0"/>
              <a:t>HNPCC – niepolipowaty rodzinny rak jelita grubego </a:t>
            </a:r>
          </a:p>
          <a:p>
            <a:pPr lvl="1"/>
            <a:r>
              <a:rPr lang="pl-PL" dirty="0"/>
              <a:t>Zespół Lynch</a:t>
            </a:r>
          </a:p>
          <a:p>
            <a:pPr lvl="1"/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10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Cholecystektomia</a:t>
            </a:r>
            <a:r>
              <a:rPr lang="pl-PL" dirty="0"/>
              <a:t> (wycięcie pęcherzyka żółciowego) we wczesnych przypadkach nowotworu</a:t>
            </a:r>
          </a:p>
          <a:p>
            <a:r>
              <a:rPr lang="pl-PL" dirty="0" err="1"/>
              <a:t>Cholecystektomia</a:t>
            </a:r>
            <a:r>
              <a:rPr lang="pl-PL" dirty="0"/>
              <a:t> z wycięciem loży pęcherzyka żółciowego oraz usunięcie węzłów chłonnych wnęki wątroby</a:t>
            </a:r>
          </a:p>
          <a:p>
            <a:r>
              <a:rPr lang="pl-PL" dirty="0"/>
              <a:t>Leczenia uzupełniającego nie stosuje się. 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16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Profilaktyka nowotworów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Rak jelita grubego-- &gt; </a:t>
            </a:r>
            <a:r>
              <a:rPr lang="pl-PL" dirty="0" err="1"/>
              <a:t>kolonoskopia</a:t>
            </a:r>
            <a:r>
              <a:rPr lang="pl-PL" dirty="0"/>
              <a:t> po 50 roku życia co 10 lat</a:t>
            </a:r>
          </a:p>
          <a:p>
            <a:r>
              <a:rPr lang="pl-PL" dirty="0"/>
              <a:t>Rak szyjki macicy -- &gt; cytologia, 25-60 rok życia, co 3-5 lat</a:t>
            </a:r>
          </a:p>
          <a:p>
            <a:r>
              <a:rPr lang="pl-PL" dirty="0"/>
              <a:t>Rak piersi -- &gt; mammografia w wieku 50-69 rok życia co 2-3 lata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64" y="4658692"/>
            <a:ext cx="3145739" cy="1236917"/>
          </a:xfrm>
          <a:prstGeom prst="rect">
            <a:avLst/>
          </a:prstGeo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59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Czujność onkologiczna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Ból, osłabienie, chudnięcie</a:t>
            </a:r>
          </a:p>
          <a:p>
            <a:r>
              <a:rPr lang="pl-PL" dirty="0"/>
              <a:t>Stany podgorączkowe, poty</a:t>
            </a:r>
          </a:p>
          <a:p>
            <a:r>
              <a:rPr lang="pl-PL" dirty="0"/>
              <a:t>Powiększające się znamiona, owrzodzenia, guzki </a:t>
            </a:r>
          </a:p>
          <a:p>
            <a:r>
              <a:rPr lang="pl-PL" dirty="0"/>
              <a:t>Zaparcia, biegunki, krew w stolcu, zgaga, odbijanie</a:t>
            </a:r>
          </a:p>
          <a:p>
            <a:r>
              <a:rPr lang="pl-PL" dirty="0"/>
              <a:t>Krwiomocz, dysuria</a:t>
            </a:r>
          </a:p>
          <a:p>
            <a:r>
              <a:rPr lang="pl-PL" dirty="0"/>
              <a:t>Krwioplucie, chrypka, kaszel</a:t>
            </a:r>
          </a:p>
          <a:p>
            <a:r>
              <a:rPr lang="pl-PL" dirty="0"/>
              <a:t>Nieprawidłowe krwawienie/wydzielina z dróg rodnych</a:t>
            </a:r>
          </a:p>
          <a:p>
            <a:r>
              <a:rPr lang="pl-PL" dirty="0"/>
              <a:t>Samobadanie piersi, jąder</a:t>
            </a:r>
          </a:p>
          <a:p>
            <a:r>
              <a:rPr lang="pl-PL" dirty="0"/>
              <a:t>Okresowa kontrola morfologii, OB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59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wykonywać markery nowotworowe?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1139152" cy="435133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CEA jelito grube</a:t>
            </a:r>
          </a:p>
          <a:p>
            <a:r>
              <a:rPr lang="pl-PL" dirty="0"/>
              <a:t>CA19-9 przewód pokarmowy</a:t>
            </a:r>
          </a:p>
          <a:p>
            <a:r>
              <a:rPr lang="pl-PL" dirty="0"/>
              <a:t>Ca15-3  pierś</a:t>
            </a:r>
          </a:p>
          <a:p>
            <a:r>
              <a:rPr lang="pl-PL" dirty="0"/>
              <a:t>Ca125 jajnik</a:t>
            </a:r>
          </a:p>
          <a:p>
            <a:r>
              <a:rPr lang="pl-PL" dirty="0"/>
              <a:t>AFP wątroba</a:t>
            </a:r>
          </a:p>
          <a:p>
            <a:r>
              <a:rPr lang="pl-PL" dirty="0"/>
              <a:t>PSA gruczoł krokowy</a:t>
            </a:r>
          </a:p>
          <a:p>
            <a:r>
              <a:rPr lang="el-GR" dirty="0"/>
              <a:t>β</a:t>
            </a:r>
            <a:r>
              <a:rPr lang="pl-PL" dirty="0"/>
              <a:t>HCG jądro</a:t>
            </a:r>
          </a:p>
          <a:p>
            <a:r>
              <a:rPr lang="pl-PL" dirty="0"/>
              <a:t>i inne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Ułatwiają postawienie diagnozy, ocenę ryzyka i długookresowe </a:t>
            </a:r>
            <a:r>
              <a:rPr lang="pl-PL" u="sng" dirty="0"/>
              <a:t>monitorowanie </a:t>
            </a:r>
            <a:r>
              <a:rPr lang="pl-PL" dirty="0"/>
              <a:t>stanu zdrowia chorego.</a:t>
            </a:r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12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Najlepsza profilaktyka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l-PL" dirty="0"/>
              <a:t>Utrzymywanie prawidłowej masy ciała</a:t>
            </a:r>
          </a:p>
          <a:p>
            <a:r>
              <a:rPr lang="pl-PL" dirty="0"/>
              <a:t>Ćwiczenia fizyczne</a:t>
            </a:r>
          </a:p>
          <a:p>
            <a:r>
              <a:rPr lang="pl-PL" dirty="0"/>
              <a:t>Dieta bogata w warzywa, owoce i błonnik, nie suplementacja</a:t>
            </a:r>
          </a:p>
          <a:p>
            <a:r>
              <a:rPr lang="pl-PL" dirty="0"/>
              <a:t>Abstynencja od wyrobów tytoniowych i alkoholowych</a:t>
            </a:r>
          </a:p>
          <a:p>
            <a:r>
              <a:rPr lang="pl-PL" dirty="0"/>
              <a:t>Unikanie nadmiernego opalania i solarium</a:t>
            </a:r>
          </a:p>
          <a:p>
            <a:r>
              <a:rPr lang="pl-PL" dirty="0"/>
              <a:t>Przy </a:t>
            </a:r>
            <a:r>
              <a:rPr lang="pl-PL" dirty="0" err="1"/>
              <a:t>narażeniach</a:t>
            </a:r>
            <a:r>
              <a:rPr lang="pl-PL" dirty="0"/>
              <a:t> zawodowych przestrzeganie zasad BHP</a:t>
            </a:r>
          </a:p>
          <a:p>
            <a:r>
              <a:rPr lang="pl-PL" dirty="0"/>
              <a:t>Szczepienia </a:t>
            </a:r>
            <a:r>
              <a:rPr lang="pl-PL" dirty="0" err="1"/>
              <a:t>pWZW</a:t>
            </a:r>
            <a:r>
              <a:rPr lang="pl-PL" dirty="0"/>
              <a:t> typu B i </a:t>
            </a:r>
            <a:r>
              <a:rPr lang="pl-PL" dirty="0" err="1"/>
              <a:t>pHPV</a:t>
            </a:r>
            <a:endParaRPr lang="pl-PL" dirty="0"/>
          </a:p>
          <a:p>
            <a:pPr marL="0" indent="0" algn="ctr">
              <a:buNone/>
            </a:pPr>
            <a:r>
              <a:rPr lang="pl-PL" i="1" dirty="0">
                <a:solidFill>
                  <a:srgbClr val="FF0000"/>
                </a:solidFill>
              </a:rPr>
              <a:t>Zdrowy styl życia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980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Celiakia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2619" y="1302327"/>
            <a:ext cx="11291454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To choroba o podłożu immunologicznym, spowodowana przez gluten*, występująca u osób z predyspozycją genetyczną (HLA-DQ2 lub DQ8). Pod wpływem glutenu dochodzi do wytwarzania swoistych przeciwciał (TG2, EMA, DGP) i autoimmunologicznej reakcji zapalnej prowadzącej do zaniku kosmków błony śluzowej jelita cienkiego.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*gluten - frakcję białek obecnych w nasionach pszenicy, żyta, jęczmienie, hybryd zbóż np. </a:t>
            </a:r>
            <a:r>
              <a:rPr lang="pl-PL" dirty="0" err="1">
                <a:solidFill>
                  <a:srgbClr val="FF0000"/>
                </a:solidFill>
              </a:rPr>
              <a:t>przenżyta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3375497"/>
            <a:ext cx="3228109" cy="2078095"/>
          </a:xfrm>
          <a:prstGeom prst="rect">
            <a:avLst/>
          </a:prstGeo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90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Ryzyko celiakii jest większe u osób z cukrzyca typu 1, , autoimmunologiczną choroba tarczycy lub wątroby, z zespołem Downa, zespołem Turnera, u krewnych I stopnia chorych na celiakię</a:t>
            </a:r>
          </a:p>
          <a:p>
            <a:endParaRPr lang="pl-PL" dirty="0"/>
          </a:p>
          <a:p>
            <a:r>
              <a:rPr lang="pl-PL" dirty="0"/>
              <a:t>Częstość występowania celiakii ok 1% populacji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046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414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Ze strony przewodu pokarmowego: przewlekła biegunka, ból brzucha, niedożywienie lub zmniejszenie masy ciała, nawracające afty jamy ustnej, wymioty, objawy zespołu jelita nadwrażliwego, zaparcia, </a:t>
            </a:r>
            <a:r>
              <a:rPr lang="pl-PL" dirty="0" err="1"/>
              <a:t>stłuszczeniowe</a:t>
            </a:r>
            <a:r>
              <a:rPr lang="pl-PL" dirty="0"/>
              <a:t> zapalenie wątroby</a:t>
            </a:r>
          </a:p>
          <a:p>
            <a:r>
              <a:rPr lang="pl-PL" dirty="0"/>
              <a:t>Ze strony skóry: zapalenie opryszczkowe skóry (choroba </a:t>
            </a:r>
            <a:r>
              <a:rPr lang="pl-PL" dirty="0" err="1"/>
              <a:t>Duhringa</a:t>
            </a:r>
            <a:r>
              <a:rPr lang="pl-PL" dirty="0"/>
              <a:t>)</a:t>
            </a:r>
          </a:p>
          <a:p>
            <a:r>
              <a:rPr lang="pl-PL" dirty="0"/>
              <a:t>Ze strony układu krwiotwórczego: niedokrwistość</a:t>
            </a:r>
          </a:p>
          <a:p>
            <a:r>
              <a:rPr lang="pl-PL" dirty="0"/>
              <a:t>Ze strony układu moczowo-płciowego: opóźnienie dojrzewania płciowego (w tym opóźnienie pierwszej miesiączki)</a:t>
            </a:r>
          </a:p>
          <a:p>
            <a:r>
              <a:rPr lang="pl-PL" dirty="0"/>
              <a:t>Ze strony OUN: padaczka, migrena, ataksja</a:t>
            </a:r>
          </a:p>
          <a:p>
            <a:r>
              <a:rPr lang="pl-PL" dirty="0"/>
              <a:t>Inne: osłabienie mięśniowe, tężyczka, niski wzrost, hipoplazja szkliwa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683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Nierozpoznana i nieleczona celiakia prowadzi do powikłań:</a:t>
            </a:r>
          </a:p>
          <a:p>
            <a:r>
              <a:rPr lang="pl-PL" dirty="0"/>
              <a:t>Ze strony przewodu pokarmowego: rak gardła, przełyku, jelita cienkiego, </a:t>
            </a:r>
            <a:r>
              <a:rPr lang="pl-PL" dirty="0" err="1"/>
              <a:t>chłoniak</a:t>
            </a:r>
            <a:r>
              <a:rPr lang="pl-PL" dirty="0"/>
              <a:t> jelita cienkiego</a:t>
            </a:r>
          </a:p>
          <a:p>
            <a:r>
              <a:rPr lang="pl-PL" dirty="0"/>
              <a:t>Ze stronu układu krwiotwórczego: </a:t>
            </a:r>
            <a:r>
              <a:rPr lang="pl-PL" dirty="0" err="1"/>
              <a:t>chłoniak</a:t>
            </a:r>
            <a:r>
              <a:rPr lang="pl-PL" dirty="0"/>
              <a:t> </a:t>
            </a:r>
            <a:r>
              <a:rPr lang="pl-PL" dirty="0" err="1"/>
              <a:t>nieziarniczy</a:t>
            </a:r>
            <a:r>
              <a:rPr lang="pl-PL" dirty="0"/>
              <a:t>, </a:t>
            </a:r>
            <a:r>
              <a:rPr lang="pl-PL" dirty="0" err="1"/>
              <a:t>hiposplenizm</a:t>
            </a:r>
            <a:endParaRPr lang="pl-PL" dirty="0"/>
          </a:p>
          <a:p>
            <a:r>
              <a:rPr lang="pl-PL" dirty="0"/>
              <a:t>Ze stronu układu moczowo-płciowego: niepłodność, poronienia nawykowe, poród przedwczesny, przedwczesna menopauza</a:t>
            </a:r>
          </a:p>
          <a:p>
            <a:r>
              <a:rPr lang="pl-PL" dirty="0"/>
              <a:t>Ze strony układu kostno-stawowego: osteoporoza, osteomalacja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64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04915"/>
              </p:ext>
            </p:extLst>
          </p:nvPr>
        </p:nvGraphicFramePr>
        <p:xfrm>
          <a:off x="838200" y="764670"/>
          <a:ext cx="10515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949">
                  <a:extLst>
                    <a:ext uri="{9D8B030D-6E8A-4147-A177-3AD203B41FA5}">
                      <a16:colId xmlns:a16="http://schemas.microsoft.com/office/drawing/2014/main" xmlns="" val="3161143036"/>
                    </a:ext>
                  </a:extLst>
                </a:gridCol>
                <a:gridCol w="2343955">
                  <a:extLst>
                    <a:ext uri="{9D8B030D-6E8A-4147-A177-3AD203B41FA5}">
                      <a16:colId xmlns:a16="http://schemas.microsoft.com/office/drawing/2014/main" xmlns="" val="65861196"/>
                    </a:ext>
                  </a:extLst>
                </a:gridCol>
                <a:gridCol w="2253803">
                  <a:extLst>
                    <a:ext uri="{9D8B030D-6E8A-4147-A177-3AD203B41FA5}">
                      <a16:colId xmlns:a16="http://schemas.microsoft.com/office/drawing/2014/main" xmlns="" val="886088919"/>
                    </a:ext>
                  </a:extLst>
                </a:gridCol>
                <a:gridCol w="2518893">
                  <a:extLst>
                    <a:ext uri="{9D8B030D-6E8A-4147-A177-3AD203B41FA5}">
                      <a16:colId xmlns:a16="http://schemas.microsoft.com/office/drawing/2014/main" xmlns="" val="265197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Celiakia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Alergia na pszenicę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Nieceliakalna</a:t>
                      </a:r>
                      <a:r>
                        <a:rPr lang="pl-PL" dirty="0"/>
                        <a:t> nadwrażliwość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na gluten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320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Patomechanizm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autoimmunologiczny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alergiczny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Nieautoimmunologiczny</a:t>
                      </a:r>
                      <a:r>
                        <a:rPr lang="pl-PL" dirty="0"/>
                        <a:t>, niealergiczny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0762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Częstość</a:t>
                      </a:r>
                      <a:r>
                        <a:rPr lang="pl-PL" baseline="0" dirty="0"/>
                        <a:t>  występowania w populacji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0.4-4%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39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Przeciwciała (AEA autoprzeciwciała </a:t>
                      </a:r>
                      <a:r>
                        <a:rPr lang="pl-PL" dirty="0" err="1"/>
                        <a:t>przeciwendomyzjalne</a:t>
                      </a:r>
                      <a:r>
                        <a:rPr lang="pl-PL" dirty="0"/>
                        <a:t>,</a:t>
                      </a:r>
                    </a:p>
                    <a:p>
                      <a:r>
                        <a:rPr lang="pl-PL" dirty="0"/>
                        <a:t>TGA</a:t>
                      </a:r>
                      <a:r>
                        <a:rPr lang="pl-PL" baseline="0" dirty="0"/>
                        <a:t> – przeciwko </a:t>
                      </a:r>
                      <a:r>
                        <a:rPr lang="pl-PL" baseline="0" dirty="0" err="1"/>
                        <a:t>transglutaminazie</a:t>
                      </a:r>
                      <a:r>
                        <a:rPr lang="pl-PL" baseline="0" dirty="0"/>
                        <a:t> tkankowej)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420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Biopsja dwunastnicy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Zanik</a:t>
                      </a:r>
                      <a:r>
                        <a:rPr lang="pl-PL" baseline="0" dirty="0"/>
                        <a:t> kosmków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Prawidłowa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Prawidłowa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70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Testy skórne </a:t>
                      </a:r>
                      <a:r>
                        <a:rPr lang="pl-PL" dirty="0" err="1"/>
                        <a:t>alergenoswoiste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IgE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25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Leczenie</a:t>
                      </a:r>
                      <a:r>
                        <a:rPr lang="pl-PL" baseline="0" dirty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Ścisła dieta bezglutenowa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Eliminacja pszenicy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Dieta bezglutenowa, ale niewielkie ilości glutenu mogą być tolerowane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9401469"/>
                  </a:ext>
                </a:extLst>
              </a:tr>
            </a:tbl>
          </a:graphicData>
        </a:graphic>
      </p:graphicFrame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2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środowiskowe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18" t="28191" r="24762" b="18457"/>
          <a:stretch/>
        </p:blipFill>
        <p:spPr>
          <a:xfrm>
            <a:off x="1808290" y="1562238"/>
            <a:ext cx="8332660" cy="5006859"/>
          </a:xfrm>
          <a:prstGeom prst="rect">
            <a:avLst/>
          </a:prstGeo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776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 osób, które na własną rękę stosują dietę bezglutenową, często </a:t>
            </a:r>
            <a:r>
              <a:rPr lang="pl-PL" u="sng" dirty="0"/>
              <a:t>występują niedobory żelaza, witamin z grupy B oraz składników mineralnych, </a:t>
            </a:r>
            <a:r>
              <a:rPr lang="pl-PL" dirty="0"/>
              <a:t>które występują w zbożach. 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3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protekcyjne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Wysokie spożycie warzyw i owoców (antyoksydanty i błonnik przyspieszający pasaż pokarmowy)</a:t>
            </a:r>
          </a:p>
          <a:p>
            <a:r>
              <a:rPr lang="pl-PL" dirty="0"/>
              <a:t>Niesteroidowe leki przeciwzapalne (ASA)</a:t>
            </a:r>
          </a:p>
          <a:p>
            <a:r>
              <a:rPr lang="pl-PL" dirty="0"/>
              <a:t>Preparaty wapnia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Działania niepożądane dwóch ostatnich czynników powodują brak rekomendacji szerokiego stosowania ich w ramach profilaktyki raka jelita grubego w całej populacji.</a:t>
            </a:r>
          </a:p>
        </p:txBody>
      </p:sp>
      <p:pic>
        <p:nvPicPr>
          <p:cNvPr id="4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2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3807"/>
            <a:ext cx="10515600" cy="1325563"/>
          </a:xfrm>
        </p:spPr>
        <p:txBody>
          <a:bodyPr/>
          <a:lstStyle/>
          <a:p>
            <a:r>
              <a:rPr lang="pl-PL" dirty="0"/>
              <a:t>Objawy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1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u="sng" dirty="0"/>
              <a:t>Rak prawej strony okrężnicy: kątnicy, </a:t>
            </a:r>
            <a:r>
              <a:rPr lang="pl-PL" u="sng" dirty="0" err="1"/>
              <a:t>wstępnicy</a:t>
            </a:r>
            <a:r>
              <a:rPr lang="pl-PL" u="sng" dirty="0"/>
              <a:t>, poprzecznicy:</a:t>
            </a:r>
          </a:p>
          <a:p>
            <a:r>
              <a:rPr lang="pl-PL" dirty="0"/>
              <a:t>Ból po prawej stronie brzucha, w okolicy pępka, w podbrzuszu lub nadbrzuszu</a:t>
            </a:r>
          </a:p>
          <a:p>
            <a:r>
              <a:rPr lang="pl-PL" dirty="0"/>
              <a:t>Ciemne zabarwienie stolca, domieszka krwi w stolcu</a:t>
            </a:r>
          </a:p>
          <a:p>
            <a:r>
              <a:rPr lang="pl-PL" dirty="0"/>
              <a:t>Niedokrwistość z niedoboru żelaza, osłabienie </a:t>
            </a:r>
          </a:p>
          <a:p>
            <a:r>
              <a:rPr lang="pl-PL" dirty="0"/>
              <a:t>Guz wyczuwalny dotykiem przez powłoki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12" y="4481848"/>
            <a:ext cx="2243668" cy="2243668"/>
          </a:xfrm>
          <a:prstGeom prst="rect">
            <a:avLst/>
          </a:prstGeom>
        </p:spPr>
      </p:pic>
      <p:pic>
        <p:nvPicPr>
          <p:cNvPr id="5" name="Picture 4" descr="ANd9GcTu5fTik6n2DveXafzcwtYPc4j3530wlS2HWDqtEBrs4SufMKK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0" y="6048375"/>
            <a:ext cx="2051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49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3152</Words>
  <Application>Microsoft Office PowerPoint</Application>
  <PresentationFormat>Panoramiczny</PresentationFormat>
  <Paragraphs>447</Paragraphs>
  <Slides>70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Motyw pakietu Office</vt:lpstr>
      <vt:lpstr>Uwarunkowania genetyczne chorób przewodu pokarmowego</vt:lpstr>
      <vt:lpstr>Dlaczego tak dużo mówimy o nowotworach? </vt:lpstr>
      <vt:lpstr>Prezentacja programu PowerPoint</vt:lpstr>
      <vt:lpstr>Nowotwory układu pokarmowego</vt:lpstr>
      <vt:lpstr>Rak jelita grubego</vt:lpstr>
      <vt:lpstr>Czynniki ryzyka rak jelita grubego: </vt:lpstr>
      <vt:lpstr>Czynniki środowiskowe</vt:lpstr>
      <vt:lpstr>Czynniki protekcyjne</vt:lpstr>
      <vt:lpstr>Objawy</vt:lpstr>
      <vt:lpstr>Prezentacja programu PowerPoint</vt:lpstr>
      <vt:lpstr>Prezentacja programu PowerPoint</vt:lpstr>
      <vt:lpstr>Prezentacja programu PowerPoint</vt:lpstr>
      <vt:lpstr>Prezentacja programu PowerPoint</vt:lpstr>
      <vt:lpstr>Diagnostyka – zalety i wady</vt:lpstr>
      <vt:lpstr>Kolonoskopia </vt:lpstr>
      <vt:lpstr>Klasyfikacja histologiczna polipów jelita grubego Śluzówkowe nowotworowe</vt:lpstr>
      <vt:lpstr>Śluzówkowe nienowotworowe</vt:lpstr>
      <vt:lpstr>Podśluzówkowe</vt:lpstr>
      <vt:lpstr>Zespoły polipowatości uwarunkowane genetycznie a ryzyko rozwoju raka</vt:lpstr>
      <vt:lpstr>Zespół polipowatości rodzinnej</vt:lpstr>
      <vt:lpstr>Prezentacja programu PowerPoint</vt:lpstr>
      <vt:lpstr>Kogo kierujemy na badania genetyczne?</vt:lpstr>
      <vt:lpstr>Zespół Lyncha</vt:lpstr>
      <vt:lpstr>Kogo kierujemy na badania genetyczne:</vt:lpstr>
      <vt:lpstr>Prezentacja programu PowerPoint</vt:lpstr>
      <vt:lpstr>Leczenie</vt:lpstr>
      <vt:lpstr>Rak przełyku</vt:lpstr>
      <vt:lpstr>Czynniki ryzyka</vt:lpstr>
      <vt:lpstr>Objawy</vt:lpstr>
      <vt:lpstr>Prezentacja programu PowerPoint</vt:lpstr>
      <vt:lpstr>Diagnostyka</vt:lpstr>
      <vt:lpstr>Stany przedrakowe wymagające wzmożonego nadzoru</vt:lpstr>
      <vt:lpstr>Leczenie</vt:lpstr>
      <vt:lpstr>Rak żołądka</vt:lpstr>
      <vt:lpstr>Czynniki ryzyka</vt:lpstr>
      <vt:lpstr>Dziedziczne zespoły zwiększonego ryzyka zachorowania na raka żołądka</vt:lpstr>
      <vt:lpstr>Czynniki protekcyjne</vt:lpstr>
      <vt:lpstr>Objawy</vt:lpstr>
      <vt:lpstr>Prezentacja programu PowerPoint</vt:lpstr>
      <vt:lpstr>Diagnostyka</vt:lpstr>
      <vt:lpstr>Podział histopatologiczny</vt:lpstr>
      <vt:lpstr>Prezentacja programu PowerPoint</vt:lpstr>
      <vt:lpstr>Rak trzustki</vt:lpstr>
      <vt:lpstr>Prezentacja programu PowerPoint</vt:lpstr>
      <vt:lpstr>Czynniki ryzyka</vt:lpstr>
      <vt:lpstr>Objawy</vt:lpstr>
      <vt:lpstr>Diagnostyka</vt:lpstr>
      <vt:lpstr>Leczenie</vt:lpstr>
      <vt:lpstr>Prezentacja programu PowerPoint</vt:lpstr>
      <vt:lpstr>Rak wątrobowokomórkowy (HCC)</vt:lpstr>
      <vt:lpstr>Rak wątrobowokomórkowy (HCC)</vt:lpstr>
      <vt:lpstr>Czynniki ryzyka</vt:lpstr>
      <vt:lpstr>Objawy</vt:lpstr>
      <vt:lpstr>Diagnostyka</vt:lpstr>
      <vt:lpstr>Leczenie</vt:lpstr>
      <vt:lpstr>Wątroba – przerzuty!</vt:lpstr>
      <vt:lpstr>Rak pęcherzyka żółciowego</vt:lpstr>
      <vt:lpstr>Objawy</vt:lpstr>
      <vt:lpstr>Diagnostyka</vt:lpstr>
      <vt:lpstr>Leczenie</vt:lpstr>
      <vt:lpstr>Profilaktyka nowotworów</vt:lpstr>
      <vt:lpstr>Czujność onkologiczna</vt:lpstr>
      <vt:lpstr>Czy wykonywać markery nowotworowe?</vt:lpstr>
      <vt:lpstr>Najlepsza profilaktyka</vt:lpstr>
      <vt:lpstr>Celiakia</vt:lpstr>
      <vt:lpstr>Prezentacja programu PowerPoint</vt:lpstr>
      <vt:lpstr>Objawy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Uwarunkowania genetyczne chorób przewodu pokarmowego</dc:title>
  <dc:creator>Melania Mikołajczyk</dc:creator>
  <cp:lastModifiedBy>Zenona Pewca</cp:lastModifiedBy>
  <cp:revision>67</cp:revision>
  <dcterms:created xsi:type="dcterms:W3CDTF">2017-12-10T22:56:02Z</dcterms:created>
  <dcterms:modified xsi:type="dcterms:W3CDTF">2019-05-20T07:23:11Z</dcterms:modified>
</cp:coreProperties>
</file>