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77" r:id="rId5"/>
    <p:sldId id="278" r:id="rId6"/>
    <p:sldId id="362" r:id="rId7"/>
    <p:sldId id="363" r:id="rId8"/>
    <p:sldId id="364" r:id="rId9"/>
    <p:sldId id="365" r:id="rId10"/>
    <p:sldId id="367" r:id="rId11"/>
    <p:sldId id="366" r:id="rId12"/>
    <p:sldId id="368" r:id="rId13"/>
    <p:sldId id="361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380" r:id="rId25"/>
    <p:sldId id="379" r:id="rId26"/>
    <p:sldId id="381" r:id="rId27"/>
    <p:sldId id="382" r:id="rId28"/>
    <p:sldId id="383" r:id="rId29"/>
    <p:sldId id="384" r:id="rId30"/>
    <p:sldId id="355" r:id="rId31"/>
    <p:sldId id="356" r:id="rId3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-86" y="-8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E755-F908-4D41-8BD2-0E79570ED168}" type="datetimeFigureOut">
              <a:rPr lang="pl-PL" smtClean="0"/>
              <a:pPr/>
              <a:t>14.10.2023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6B8-343E-4856-A627-3F1E036396D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9232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E755-F908-4D41-8BD2-0E79570ED168}" type="datetimeFigureOut">
              <a:rPr lang="pl-PL" smtClean="0"/>
              <a:pPr/>
              <a:t>14.10.2023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6B8-343E-4856-A627-3F1E036396D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910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E755-F908-4D41-8BD2-0E79570ED168}" type="datetimeFigureOut">
              <a:rPr lang="pl-PL" smtClean="0"/>
              <a:pPr/>
              <a:t>14.10.2023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6B8-343E-4856-A627-3F1E036396D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0155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E755-F908-4D41-8BD2-0E79570ED168}" type="datetimeFigureOut">
              <a:rPr lang="pl-PL" smtClean="0"/>
              <a:pPr/>
              <a:t>14.10.2023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6B8-343E-4856-A627-3F1E036396D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4819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E755-F908-4D41-8BD2-0E79570ED168}" type="datetimeFigureOut">
              <a:rPr lang="pl-PL" smtClean="0"/>
              <a:pPr/>
              <a:t>14.10.2023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6B8-343E-4856-A627-3F1E036396D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60204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E755-F908-4D41-8BD2-0E79570ED168}" type="datetimeFigureOut">
              <a:rPr lang="pl-PL" smtClean="0"/>
              <a:pPr/>
              <a:t>14.10.2023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6B8-343E-4856-A627-3F1E036396D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7740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E755-F908-4D41-8BD2-0E79570ED168}" type="datetimeFigureOut">
              <a:rPr lang="pl-PL" smtClean="0"/>
              <a:pPr/>
              <a:t>14.10.2023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6B8-343E-4856-A627-3F1E036396D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5692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E755-F908-4D41-8BD2-0E79570ED168}" type="datetimeFigureOut">
              <a:rPr lang="pl-PL" smtClean="0"/>
              <a:pPr/>
              <a:t>14.10.2023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6B8-343E-4856-A627-3F1E036396D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8105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E755-F908-4D41-8BD2-0E79570ED168}" type="datetimeFigureOut">
              <a:rPr lang="pl-PL" smtClean="0"/>
              <a:pPr/>
              <a:t>14.10.2023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6B8-343E-4856-A627-3F1E036396D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8250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E755-F908-4D41-8BD2-0E79570ED168}" type="datetimeFigureOut">
              <a:rPr lang="pl-PL" smtClean="0"/>
              <a:pPr/>
              <a:t>14.10.2023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6B8-343E-4856-A627-3F1E036396D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7610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E755-F908-4D41-8BD2-0E79570ED168}" type="datetimeFigureOut">
              <a:rPr lang="pl-PL" smtClean="0"/>
              <a:pPr/>
              <a:t>14.10.2023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6B8-343E-4856-A627-3F1E036396D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0542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6E755-F908-4D41-8BD2-0E79570ED168}" type="datetimeFigureOut">
              <a:rPr lang="pl-PL" smtClean="0"/>
              <a:pPr/>
              <a:t>14.10.2023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536B8-343E-4856-A627-3F1E036396D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70573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pl.com.pl/" TargetMode="External"/><Relationship Id="rId2" Type="http://schemas.openxmlformats.org/officeDocument/2006/relationships/hyperlink" Target="http://www.mp.pl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Praktyczne aspekty znieczuleń w stomatologii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Klinika Chorób Wewnętrznych, Diabetologii i Farmakologii Klinicznej CSK-UM</a:t>
            </a:r>
          </a:p>
          <a:p>
            <a:endParaRPr lang="pl-PL" dirty="0"/>
          </a:p>
          <a:p>
            <a:r>
              <a:rPr lang="pl-PL" dirty="0" smtClean="0"/>
              <a:t>Lek. Piotr Goździk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532590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Stosowane leki </a:t>
            </a:r>
            <a:r>
              <a:rPr lang="pl-PL" dirty="0" err="1" smtClean="0"/>
              <a:t>miejscowoznieczulające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234676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Lignokaina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Pochodna amidowa o działaniu miejscowo znieczulającym oraz lek antyarytmiczny. </a:t>
            </a:r>
          </a:p>
          <a:p>
            <a:pPr>
              <a:buNone/>
            </a:pPr>
            <a:r>
              <a:rPr lang="pl-PL" dirty="0" smtClean="0"/>
              <a:t>Działa poprzez stabilizacje błon komórkowych przez zahamowanie szybkiego przepływu jonów sodowych, przez co </a:t>
            </a:r>
            <a:r>
              <a:rPr lang="pl-PL" dirty="0" err="1" smtClean="0"/>
              <a:t>niedopuszcza</a:t>
            </a:r>
            <a:r>
              <a:rPr lang="pl-PL" dirty="0" smtClean="0"/>
              <a:t> do depolaryzacji.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 znieczuleniu nasiękowym zaczyna działać po 30-60 sekundach, działanie utrzymuje się 30-60 minut. Dodanie adrenaliny (5ug/ml) wydłuża działanie o około 50%.</a:t>
            </a:r>
          </a:p>
        </p:txBody>
      </p:sp>
    </p:spTree>
    <p:extLst>
      <p:ext uri="{BB962C8B-B14F-4D97-AF65-F5344CB8AC3E}">
        <p14:creationId xmlns="" xmlns:p14="http://schemas.microsoft.com/office/powerpoint/2010/main" val="1573983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Lignokaina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Znieczulenie powierzchowne:</a:t>
            </a:r>
          </a:p>
          <a:p>
            <a:pPr>
              <a:buNone/>
            </a:pPr>
            <a:r>
              <a:rPr lang="pl-PL" dirty="0" smtClean="0"/>
              <a:t> 5% żel stomatologiczny - Na osuszoną błonę śluzową nałożyć 0,1-0,2g żelu (czyli 4-8mg </a:t>
            </a:r>
            <a:r>
              <a:rPr lang="pl-PL" dirty="0" err="1" smtClean="0"/>
              <a:t>lignokainy</a:t>
            </a:r>
            <a:r>
              <a:rPr lang="pl-PL" dirty="0" smtClean="0"/>
              <a:t>), dawka maksymalna 3mg /kg mc.. Początek działania po około 2-5 minutach, czas działania 10-15 minut.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Roztwór 10% w postaci aerozolu  - 8,7-26,1 mg na błony śluzowe, czyli najczęściej 1-3 dawki aerozolu. </a:t>
            </a:r>
          </a:p>
        </p:txBody>
      </p:sp>
    </p:spTree>
    <p:extLst>
      <p:ext uri="{BB962C8B-B14F-4D97-AF65-F5344CB8AC3E}">
        <p14:creationId xmlns="" xmlns:p14="http://schemas.microsoft.com/office/powerpoint/2010/main" val="1573983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Artykaina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Dostępna w lekach łączonych z adrenaliną w stężeniach 1:100 000 i 1:200 000 – tylko do znieczuleń nasiękowych i przewodowych.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 znieczuleniu nasiękowym początek działania po 1,5-1,8 minuty, w przewodowym 1,4-3,6 minuty.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Czas działania: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preparat 1:100 000 60-75 minut (miazga) i 180-360 minut (tkanki miękkie)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preparat 1:200 000 45-60 minut (miazga) i 120-300 minut (tkanki miękkie</a:t>
            </a:r>
            <a:endParaRPr lang="pl-PL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Artykaina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b="1" dirty="0" err="1" smtClean="0"/>
              <a:t>nieprzekraczać</a:t>
            </a:r>
            <a:r>
              <a:rPr lang="pl-PL" b="1" dirty="0" smtClean="0"/>
              <a:t> </a:t>
            </a:r>
            <a:r>
              <a:rPr lang="pl-PL" b="1" dirty="0" smtClean="0"/>
              <a:t>dawki 7 mg chlorowodorku </a:t>
            </a:r>
            <a:r>
              <a:rPr lang="pl-PL" b="1" dirty="0" err="1" smtClean="0"/>
              <a:t>artykainy</a:t>
            </a:r>
            <a:r>
              <a:rPr lang="pl-PL" b="1" dirty="0" smtClean="0"/>
              <a:t> na </a:t>
            </a:r>
            <a:r>
              <a:rPr lang="pl-PL" b="1" dirty="0" smtClean="0"/>
              <a:t>1 kg masy ciała, co odpowiada 7 wkładom dla pacjenta ważącego 72 </a:t>
            </a:r>
            <a:r>
              <a:rPr lang="pl-PL" b="1" dirty="0" smtClean="0"/>
              <a:t>kg </a:t>
            </a:r>
          </a:p>
          <a:p>
            <a:pPr>
              <a:buFontTx/>
              <a:buChar char="-"/>
            </a:pPr>
            <a:r>
              <a:rPr lang="pl-PL" dirty="0" smtClean="0"/>
              <a:t>charakteryzuje </a:t>
            </a:r>
            <a:r>
              <a:rPr lang="pl-PL" dirty="0" smtClean="0"/>
              <a:t>się szybkim i długim działaniem </a:t>
            </a:r>
            <a:r>
              <a:rPr lang="pl-PL" dirty="0" smtClean="0"/>
              <a:t>1-4h</a:t>
            </a:r>
          </a:p>
          <a:p>
            <a:pPr>
              <a:buFontTx/>
              <a:buChar char="-"/>
            </a:pPr>
            <a:r>
              <a:rPr lang="pl-PL" dirty="0" smtClean="0"/>
              <a:t>w </a:t>
            </a:r>
            <a:r>
              <a:rPr lang="pl-PL" dirty="0" smtClean="0"/>
              <a:t>porównaniu z innymi lekami dobrze dyfunduje do tkanki </a:t>
            </a:r>
            <a:r>
              <a:rPr lang="pl-PL" dirty="0" smtClean="0"/>
              <a:t>kostnej</a:t>
            </a:r>
          </a:p>
          <a:p>
            <a:pPr>
              <a:buFontTx/>
              <a:buChar char="-"/>
            </a:pPr>
            <a:r>
              <a:rPr lang="pl-PL" dirty="0" smtClean="0"/>
              <a:t>bardzo </a:t>
            </a:r>
            <a:r>
              <a:rPr lang="pl-PL" dirty="0" smtClean="0"/>
              <a:t>dobrze rozprzestrzenia się w tkankach </a:t>
            </a:r>
            <a:r>
              <a:rPr lang="pl-PL" dirty="0" smtClean="0"/>
              <a:t>miękkich</a:t>
            </a:r>
          </a:p>
          <a:p>
            <a:pPr>
              <a:buFontTx/>
              <a:buChar char="-"/>
            </a:pPr>
            <a:r>
              <a:rPr lang="pl-PL" dirty="0" smtClean="0"/>
              <a:t>niewielka toksyczność</a:t>
            </a:r>
          </a:p>
          <a:p>
            <a:pPr>
              <a:buFontTx/>
              <a:buChar char="-"/>
            </a:pPr>
            <a:r>
              <a:rPr lang="pl-PL" dirty="0" smtClean="0"/>
              <a:t>dawka </a:t>
            </a:r>
            <a:r>
              <a:rPr lang="pl-PL" dirty="0" smtClean="0"/>
              <a:t>maksymalna –</a:t>
            </a:r>
            <a:r>
              <a:rPr lang="pl-PL" dirty="0" smtClean="0"/>
              <a:t>500mg</a:t>
            </a:r>
          </a:p>
          <a:p>
            <a:pPr>
              <a:buFontTx/>
              <a:buChar char="-"/>
            </a:pPr>
            <a:r>
              <a:rPr lang="pl-PL" dirty="0" smtClean="0"/>
              <a:t>bardzo </a:t>
            </a:r>
            <a:r>
              <a:rPr lang="pl-PL" dirty="0" smtClean="0"/>
              <a:t>rzadko wywołuje reakcje alergiczne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Bupiwakaina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Występuje jako samodzielny lek lub w połączeniu z adrenaliną. Mechanizm działania identyczny jak </a:t>
            </a:r>
            <a:r>
              <a:rPr lang="pl-PL" dirty="0" err="1" smtClean="0"/>
              <a:t>lignokaina</a:t>
            </a:r>
            <a:r>
              <a:rPr lang="pl-PL" dirty="0" smtClean="0"/>
              <a:t>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Należy zachować ostrożność przy stosowaniu dużych dawek </a:t>
            </a:r>
            <a:r>
              <a:rPr lang="pl-PL" dirty="0" err="1" smtClean="0"/>
              <a:t>bupiwakainy</a:t>
            </a:r>
            <a:r>
              <a:rPr lang="pl-PL" dirty="0" smtClean="0"/>
              <a:t> z uwagi na ryzyko podania dotętniczego lub wchłonięcie się dużej ilości leku do krążenia – możliwy efekt toksyczności, w tym wywołanie zaburzeń rytmu serca.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Bupiwakaina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Wpis z </a:t>
            </a:r>
            <a:r>
              <a:rPr lang="pl-PL" dirty="0" err="1" smtClean="0"/>
              <a:t>ChPL</a:t>
            </a:r>
            <a:r>
              <a:rPr lang="pl-PL" dirty="0" smtClean="0"/>
              <a:t>:</a:t>
            </a:r>
          </a:p>
          <a:p>
            <a:pPr>
              <a:buNone/>
            </a:pPr>
            <a:r>
              <a:rPr lang="pl-PL" dirty="0" smtClean="0"/>
              <a:t> „odnotowano przypadki zatrzymania akcji serca oraz zgony podczas stosowania </a:t>
            </a:r>
            <a:r>
              <a:rPr lang="pl-PL" dirty="0" err="1" smtClean="0"/>
              <a:t>bupiwakainy</a:t>
            </a:r>
            <a:r>
              <a:rPr lang="pl-PL" dirty="0" smtClean="0"/>
              <a:t> do znieczulenia zewnątrzoponowego lub blokady nerwów obwodowych</a:t>
            </a:r>
            <a:r>
              <a:rPr lang="pl-PL" dirty="0" smtClean="0"/>
              <a:t>”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„Techniki znieczulenia regionalnego powinny być stosowane w ośrodkach zatrudniających</a:t>
            </a:r>
          </a:p>
          <a:p>
            <a:pPr>
              <a:buNone/>
            </a:pPr>
            <a:r>
              <a:rPr lang="pl-PL" dirty="0" smtClean="0"/>
              <a:t>przeszkolony personel i odpowiednio wyposażonych. Należy zapewnić dostęp do wyposażenia</a:t>
            </a:r>
          </a:p>
          <a:p>
            <a:pPr>
              <a:buNone/>
            </a:pPr>
            <a:r>
              <a:rPr lang="pl-PL" dirty="0" smtClean="0"/>
              <a:t>i leków koniecznych do monitorowania i resuscytacji pacjenta. Przed wykonywaniem większości</a:t>
            </a:r>
          </a:p>
          <a:p>
            <a:pPr>
              <a:buNone/>
            </a:pPr>
            <a:r>
              <a:rPr lang="pl-PL" dirty="0" smtClean="0"/>
              <a:t>blokad, przed zabiegiem należy zapewnić dostęp do żyły pacjenta. Lekarz prowadzący znieczulenie</a:t>
            </a:r>
          </a:p>
          <a:p>
            <a:pPr>
              <a:buNone/>
            </a:pPr>
            <a:r>
              <a:rPr lang="pl-PL" dirty="0" smtClean="0"/>
              <a:t>powinien postępować tak, aby uniknąć niezamierzonego </a:t>
            </a:r>
            <a:r>
              <a:rPr lang="pl-PL" dirty="0" err="1" smtClean="0"/>
              <a:t>donaczyniowego</a:t>
            </a:r>
            <a:r>
              <a:rPr lang="pl-PL" dirty="0" smtClean="0"/>
              <a:t> podania leku, powinien być</a:t>
            </a:r>
          </a:p>
          <a:p>
            <a:pPr>
              <a:buNone/>
            </a:pPr>
            <a:r>
              <a:rPr lang="pl-PL" dirty="0" smtClean="0"/>
              <a:t>odpowiednio wyszkolony oraz znać metody diagnozowania i postępowania w przypadku wystąpienia</a:t>
            </a:r>
          </a:p>
          <a:p>
            <a:pPr>
              <a:buNone/>
            </a:pPr>
            <a:r>
              <a:rPr lang="pl-PL" dirty="0" smtClean="0"/>
              <a:t>działań niepożądanych i (lub) ostrych objawów toksyczności</a:t>
            </a:r>
            <a:r>
              <a:rPr lang="pl-PL" dirty="0" smtClean="0"/>
              <a:t>.”</a:t>
            </a: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Mepiwakaina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Amidowy środek znieczulenia miejscowego o słabych właściwościach antyarytmicznych. Rozpoczyna działanie po 3-5 minutach, czas działania zwykle 90-150 minut.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Występuje jako samodzielna substancja lub w połączeniu z adrenaliną. </a:t>
            </a: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Objawy toksyczności leków miejscowo </a:t>
            </a:r>
            <a:r>
              <a:rPr lang="pl-PL" dirty="0" err="1" smtClean="0"/>
              <a:t>znieczulajacych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Wynika z przedawkowania leku. </a:t>
            </a:r>
          </a:p>
          <a:p>
            <a:pPr>
              <a:buNone/>
            </a:pPr>
            <a:r>
              <a:rPr lang="pl-PL" dirty="0" smtClean="0"/>
              <a:t>Typy: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bezwzględne – wynika z podania zbyt dużej dawki . Objawy w ciągu 20-30 minut.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względne – wynika z przypadkowego podania </a:t>
            </a:r>
            <a:r>
              <a:rPr lang="pl-PL" dirty="0" err="1" smtClean="0"/>
              <a:t>donaczyniowego</a:t>
            </a:r>
            <a:r>
              <a:rPr lang="pl-PL" dirty="0" smtClean="0"/>
              <a:t>, nietypowo szybkiego wchłaniania leku lub spowolnionego metabolizmu. Objawy w ciągu 1-3 minut.</a:t>
            </a: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Objawy toksyczności leków miejscowo </a:t>
            </a:r>
            <a:r>
              <a:rPr lang="pl-PL" dirty="0" err="1" smtClean="0"/>
              <a:t>znieczulajacych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Zazwyczaj przebiega stopniowo, początkowo od objawów neurologicznych, następnie naczyniowych, oddechowych, ostatecznie z zakresu układu sercowo-naczyniowego – do zatrzymania czynności serca włącznie.</a:t>
            </a: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Czym jest znieczulenie?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234676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Objawy toksyczności leków miejscowo </a:t>
            </a:r>
            <a:r>
              <a:rPr lang="pl-PL" dirty="0" err="1" smtClean="0"/>
              <a:t>znieczulajacych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Układ nerwowy: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Pobudzenie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Uczucie „zatrucia”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Drętwienie warg, języka, </a:t>
            </a:r>
            <a:r>
              <a:rPr lang="pl-PL" dirty="0" err="1" smtClean="0"/>
              <a:t>parestezje</a:t>
            </a:r>
            <a:r>
              <a:rPr lang="pl-PL" dirty="0" smtClean="0"/>
              <a:t> okolicy ust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Zawroty głowy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Zaburzenia widzenia i słuchu, szumy uszne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 razie wystąpienia objawów z zakresu układu nerwowego podaż leku należy przerwać!</a:t>
            </a: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Objawy toksyczności leków miejscowo </a:t>
            </a:r>
            <a:r>
              <a:rPr lang="pl-PL" dirty="0" err="1" smtClean="0"/>
              <a:t>znieczulajacych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Układ sercowo-naczyniowy: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hipotensja</a:t>
            </a:r>
          </a:p>
          <a:p>
            <a:pPr>
              <a:buNone/>
            </a:pPr>
            <a:r>
              <a:rPr lang="pl-PL" dirty="0" smtClean="0"/>
              <a:t>	- bradykardia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zaburzenia rytmu serca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zatrzymanie czynności serca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 razie przypadkowego podania dotętniczego mogą wystąpić przed objawami neurologicznymi.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 razie NZK w przebiegu stosowania leków miejscowo znieczulających przywrócenie czynności serca prawdopodobnie wymagać będzie długotrwałej resuscytacji.</a:t>
            </a: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Objawy toksyczności leków miejscowo </a:t>
            </a:r>
            <a:r>
              <a:rPr lang="pl-PL" dirty="0" err="1" smtClean="0"/>
              <a:t>znieczulajacych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Stężenia toksyczne np..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</a:t>
            </a:r>
            <a:r>
              <a:rPr lang="pl-PL" dirty="0" err="1" smtClean="0"/>
              <a:t>Mepiwakaina</a:t>
            </a:r>
            <a:r>
              <a:rPr lang="pl-PL" dirty="0" smtClean="0"/>
              <a:t> (66mg w 2,2ml roztworu – jedna dawka)</a:t>
            </a:r>
          </a:p>
          <a:p>
            <a:pPr>
              <a:buNone/>
            </a:pPr>
            <a:r>
              <a:rPr lang="pl-PL" dirty="0" smtClean="0"/>
              <a:t>		</a:t>
            </a:r>
            <a:r>
              <a:rPr lang="pl-PL" dirty="0" smtClean="0"/>
              <a:t>- OUN 5mg/l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	- układ sercowo-naczyniowy  10mg/l</a:t>
            </a: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Leczenie toksyczności leków miejscowo </a:t>
            </a:r>
            <a:r>
              <a:rPr lang="pl-PL" dirty="0" err="1" smtClean="0"/>
              <a:t>znieczulajacych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Objawy ze strony OUN – zapewnienie drożności dróg oddechowych, podawanie leków przeciwdrgawkowych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Objawy ze strony układu sercowo-naczyniowego – należy rozważyć podanie płynów dożylnych, zastosowanie leków obkurczających naczynia i/lub leków działających </a:t>
            </a:r>
            <a:r>
              <a:rPr lang="pl-PL" dirty="0" err="1" smtClean="0"/>
              <a:t>inotropowo-dodatnio</a:t>
            </a:r>
            <a:r>
              <a:rPr lang="pl-PL" dirty="0" smtClean="0"/>
              <a:t> </a:t>
            </a:r>
            <a:r>
              <a:rPr lang="pl-PL" dirty="0" smtClean="0"/>
              <a:t>(w zestawie przeciwwstrząsowym dostępna adrenalina i dopamina).</a:t>
            </a: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Leki obkurczające naczynia krwionośne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234676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Leki obkurczające naczynia krwionośne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Najczęściej stosowana jest adrenalina (epinefryna).  Dostępne są gotowe leki łączone zawierające lek miejscowo znieczulający i adrenalinę. </a:t>
            </a:r>
          </a:p>
          <a:p>
            <a:pPr>
              <a:buNone/>
            </a:pPr>
            <a:r>
              <a:rPr lang="pl-PL" dirty="0" smtClean="0"/>
              <a:t>Zadaniem leków obkurczających naczynia krwionośne jest zmniejszenie wchłaniania leku znieczulającego oraz zmniejszenie krwawienia z okolicy zabiegu. </a:t>
            </a: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Leki obkurczające naczynia krwionośne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Przeciwwskazania do adrenaliny w znieczuleniu miejscowym: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nadczynność tarczycy (niewyrównana jest przeciwwskazaniem bezwzględnym)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astma oskrzelowa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cukrzyca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niewyrównana niewydolność serca, zaburzenia rytmu serca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przewlekła </a:t>
            </a:r>
            <a:r>
              <a:rPr lang="pl-PL" dirty="0" err="1" smtClean="0"/>
              <a:t>chorroba</a:t>
            </a:r>
            <a:r>
              <a:rPr lang="pl-PL" dirty="0" smtClean="0"/>
              <a:t> nerek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Jaskra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Padaczka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nadciśnienie tętnicze – trwają dyskusje na ten temat</a:t>
            </a: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Znieczulenie ogólne, czyli asysta anestezjologa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2346768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Znieczulenie ogólne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Znieczulenie ogólne jest procedurą wykonywaną tylko i wyłącznie przez lekarza anestezjologa. W efekcie podaży leków uzyskujemy zniesienie świadomości i odczuwania bólu przez pacjenta. </a:t>
            </a: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Znieczulenie ogólne - wskazania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Wskazania: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uczulenie na leki miejscowo znieczulające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utrudniony kontakt lub brak współpracy z pacjentem (np. chory z niedorozwojem umysłowym)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stany, w których znieczulenie miejscowe będzie nieskuteczne – masywne stany zapalne, ropnie</a:t>
            </a: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znieczulenie?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Znieczulenie jest zniesieniem odczuwania bólu przez pacjenta.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Typu znieczuleń:</a:t>
            </a:r>
          </a:p>
          <a:p>
            <a:pPr>
              <a:buFontTx/>
              <a:buChar char="-"/>
            </a:pPr>
            <a:r>
              <a:rPr lang="pl-PL" dirty="0" smtClean="0"/>
              <a:t>Miejscowe </a:t>
            </a:r>
          </a:p>
          <a:p>
            <a:pPr lvl="1">
              <a:buFontTx/>
              <a:buChar char="-"/>
            </a:pPr>
            <a:r>
              <a:rPr lang="pl-PL" dirty="0" smtClean="0"/>
              <a:t>Powierzchowne</a:t>
            </a:r>
          </a:p>
          <a:p>
            <a:pPr lvl="1">
              <a:buFontTx/>
              <a:buChar char="-"/>
            </a:pPr>
            <a:r>
              <a:rPr lang="pl-PL" dirty="0" smtClean="0"/>
              <a:t>Nasiękowe</a:t>
            </a:r>
          </a:p>
          <a:p>
            <a:pPr lvl="1">
              <a:buFontTx/>
              <a:buChar char="-"/>
            </a:pPr>
            <a:r>
              <a:rPr lang="pl-PL" dirty="0" smtClean="0"/>
              <a:t>Przewodowe</a:t>
            </a:r>
          </a:p>
          <a:p>
            <a:pPr>
              <a:buFontTx/>
              <a:buChar char="-"/>
            </a:pPr>
            <a:r>
              <a:rPr lang="pl-PL" dirty="0" smtClean="0"/>
              <a:t>Ogólne – tylko anestezjolodzy</a:t>
            </a:r>
          </a:p>
        </p:txBody>
      </p:sp>
    </p:spTree>
    <p:extLst>
      <p:ext uri="{BB962C8B-B14F-4D97-AF65-F5344CB8AC3E}">
        <p14:creationId xmlns="" xmlns:p14="http://schemas.microsoft.com/office/powerpoint/2010/main" val="21212123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err="1" smtClean="0">
                <a:hlinkClick r:id="rId2"/>
              </a:rPr>
              <a:t>www.mp.pl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err="1" smtClean="0">
                <a:hlinkClick r:id="rId3"/>
              </a:rPr>
              <a:t>www.chpl.com.pl</a:t>
            </a:r>
            <a:r>
              <a:rPr lang="pl-PL" dirty="0" smtClean="0"/>
              <a:t> </a:t>
            </a:r>
          </a:p>
          <a:p>
            <a:pPr>
              <a:buFontTx/>
              <a:buChar char="-"/>
            </a:pPr>
            <a:r>
              <a:rPr lang="pl-PL" dirty="0" err="1" smtClean="0"/>
              <a:t>Ezdrowie.gov.pl</a:t>
            </a:r>
            <a:r>
              <a:rPr lang="pl-PL" dirty="0" smtClean="0"/>
              <a:t> </a:t>
            </a:r>
            <a:endParaRPr lang="pl-PL" dirty="0" smtClean="0"/>
          </a:p>
        </p:txBody>
      </p:sp>
    </p:spTree>
    <p:extLst>
      <p:ext uri="{BB962C8B-B14F-4D97-AF65-F5344CB8AC3E}">
        <p14:creationId xmlns="" xmlns:p14="http://schemas.microsoft.com/office/powerpoint/2010/main" val="35858962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Koniec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8262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Znieczulenie powierzchniowe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Polega na nałożeniu na powierzchnie błony śluzowej żelu lub sprayu znieczulającego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Najczęściej stosowany lek – </a:t>
            </a:r>
            <a:r>
              <a:rPr lang="pl-PL" dirty="0" err="1" smtClean="0"/>
              <a:t>lignokaina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19409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Znieczulenie nasiękowe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Polega na podaniu leku znieczulającego śródskórnie, podskórnie, domięśniowo lub, w przypadku stomatologii, pod błonę śluzową jamy ustnej.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Efekt podanego leku jest szybki, czas utrzymywania się zależny od zastosowanej substancji. </a:t>
            </a:r>
          </a:p>
          <a:p>
            <a:pPr>
              <a:buNone/>
            </a:pPr>
            <a:r>
              <a:rPr lang="pl-PL" dirty="0" smtClean="0"/>
              <a:t>Stosowane substancje: </a:t>
            </a:r>
            <a:r>
              <a:rPr lang="pl-PL" dirty="0" err="1" smtClean="0"/>
              <a:t>lignokaina</a:t>
            </a:r>
            <a:r>
              <a:rPr lang="pl-PL" dirty="0" smtClean="0"/>
              <a:t>, </a:t>
            </a:r>
            <a:r>
              <a:rPr lang="pl-PL" dirty="0" err="1" smtClean="0"/>
              <a:t>artykaina</a:t>
            </a:r>
            <a:r>
              <a:rPr lang="pl-PL" dirty="0" smtClean="0"/>
              <a:t>, </a:t>
            </a:r>
            <a:r>
              <a:rPr lang="pl-PL" dirty="0" err="1" smtClean="0"/>
              <a:t>bupiwakaina</a:t>
            </a:r>
            <a:r>
              <a:rPr lang="pl-PL" dirty="0" smtClean="0"/>
              <a:t>, </a:t>
            </a:r>
            <a:r>
              <a:rPr lang="pl-PL" dirty="0" err="1" smtClean="0"/>
              <a:t>mepiwakaina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Zastosowanie leków obkurczających naczynia krwionośne przedłuża efekt działania leków </a:t>
            </a:r>
            <a:r>
              <a:rPr lang="pl-PL" dirty="0" err="1" smtClean="0"/>
              <a:t>znieczulajacych</a:t>
            </a:r>
            <a:r>
              <a:rPr lang="pl-PL" dirty="0" smtClean="0"/>
              <a:t> – wolniejsze wchłanianie.</a:t>
            </a:r>
            <a:endParaRPr lang="pl-PL" dirty="0" smtClean="0"/>
          </a:p>
        </p:txBody>
      </p:sp>
    </p:spTree>
    <p:extLst>
      <p:ext uri="{BB962C8B-B14F-4D97-AF65-F5344CB8AC3E}">
        <p14:creationId xmlns="" xmlns:p14="http://schemas.microsoft.com/office/powerpoint/2010/main" val="1573983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Znieczulenie nasiękowe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Przeciwwskazania bezwzględne: 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Nadwrażliwość lub uczulenie na podawaną </a:t>
            </a:r>
            <a:r>
              <a:rPr lang="pl-PL" dirty="0" err="1" smtClean="0"/>
              <a:t>subtancje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- Stan zapalny w okolicy znieczulanej – kwaśne środowisko znosi działanie leków </a:t>
            </a:r>
            <a:r>
              <a:rPr lang="pl-PL" dirty="0" err="1" smtClean="0"/>
              <a:t>miejscowoznieczulajacych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Przeciwwskazania względne: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- padaczka</a:t>
            </a:r>
            <a:endParaRPr lang="pl-PL" dirty="0" smtClean="0"/>
          </a:p>
        </p:txBody>
      </p:sp>
    </p:spTree>
    <p:extLst>
      <p:ext uri="{BB962C8B-B14F-4D97-AF65-F5344CB8AC3E}">
        <p14:creationId xmlns="" xmlns:p14="http://schemas.microsoft.com/office/powerpoint/2010/main" val="1573983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Znieczulenie nasiękowe – możliwe powikłania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Najczęściej związane z toksycznym lub uczulającym działaniem leków. Są znacznie większe w przypadku przypadkowego podania </a:t>
            </a:r>
            <a:r>
              <a:rPr lang="pl-PL" dirty="0" err="1" smtClean="0"/>
              <a:t>donaczyniowego</a:t>
            </a:r>
            <a:r>
              <a:rPr lang="pl-PL" dirty="0" smtClean="0"/>
              <a:t>. 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Zawroty głowy</a:t>
            </a:r>
          </a:p>
          <a:p>
            <a:pPr>
              <a:buFontTx/>
              <a:buChar char="-"/>
            </a:pPr>
            <a:r>
              <a:rPr lang="pl-PL" dirty="0" smtClean="0"/>
              <a:t>Uczucie metalicznego posmaku w ustach</a:t>
            </a:r>
          </a:p>
          <a:p>
            <a:pPr>
              <a:buFontTx/>
              <a:buChar char="-"/>
            </a:pPr>
            <a:r>
              <a:rPr lang="pl-PL" dirty="0" err="1" smtClean="0"/>
              <a:t>Parestezje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Drżenia mięśniowe</a:t>
            </a:r>
          </a:p>
          <a:p>
            <a:pPr>
              <a:buFontTx/>
              <a:buChar char="-"/>
            </a:pPr>
            <a:r>
              <a:rPr lang="pl-PL" dirty="0" smtClean="0"/>
              <a:t>Utrata przytomności</a:t>
            </a:r>
          </a:p>
          <a:p>
            <a:pPr>
              <a:buFontTx/>
              <a:buChar char="-"/>
            </a:pPr>
            <a:r>
              <a:rPr lang="pl-PL" dirty="0" smtClean="0"/>
              <a:t>Drgawki</a:t>
            </a:r>
          </a:p>
          <a:p>
            <a:pPr>
              <a:buFontTx/>
              <a:buChar char="-"/>
            </a:pPr>
            <a:r>
              <a:rPr lang="pl-PL" dirty="0" smtClean="0"/>
              <a:t>Zaburzenia oddychania</a:t>
            </a:r>
          </a:p>
          <a:p>
            <a:pPr>
              <a:buFontTx/>
              <a:buChar char="-"/>
            </a:pPr>
            <a:r>
              <a:rPr lang="pl-PL" dirty="0" smtClean="0"/>
              <a:t>Zaburzenia rytmu serca</a:t>
            </a:r>
          </a:p>
          <a:p>
            <a:pPr>
              <a:buFontTx/>
              <a:buChar char="-"/>
            </a:pPr>
            <a:r>
              <a:rPr lang="pl-PL" dirty="0" smtClean="0"/>
              <a:t>Anafilaksja i wstrząs anafilaktyczny</a:t>
            </a:r>
            <a:endParaRPr lang="pl-PL" dirty="0" smtClean="0"/>
          </a:p>
        </p:txBody>
      </p:sp>
    </p:spTree>
    <p:extLst>
      <p:ext uri="{BB962C8B-B14F-4D97-AF65-F5344CB8AC3E}">
        <p14:creationId xmlns="" xmlns:p14="http://schemas.microsoft.com/office/powerpoint/2010/main" val="1573983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Znieczulenie przewodowe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Polega na podaniu znieczulenia w okolice większego nerwu znieczulającego kilka struktur, w przypadku stomatologii w nerw zębodołowy. W efekcie chory nie odczuwa dotyku, bólu, temperatury zazwyczaj w obrębie połowy twarzy. 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Stosowane leki jak w znieczuleniu nasiękowym. </a:t>
            </a:r>
          </a:p>
          <a:p>
            <a:pPr>
              <a:buNone/>
            </a:pPr>
            <a:r>
              <a:rPr lang="pl-PL" dirty="0" smtClean="0"/>
              <a:t>Leki zwężające naczynia krwionośne wydłużają czas działania znieczulenia.</a:t>
            </a:r>
            <a:endParaRPr lang="pl-PL" dirty="0" smtClean="0"/>
          </a:p>
        </p:txBody>
      </p:sp>
    </p:spTree>
    <p:extLst>
      <p:ext uri="{BB962C8B-B14F-4D97-AF65-F5344CB8AC3E}">
        <p14:creationId xmlns="" xmlns:p14="http://schemas.microsoft.com/office/powerpoint/2010/main" val="1573983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Znieczulenie przewodowe – możliwe powikłania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Takie jak przy znieczuleniu nasiękowym oraz ryzyko uszkodzenia nerwu spowodowane zmiennością anatomiczną (u niektórych chorych przebiega inaczej niż standardowo – ryzyko mechanicznego uszkodzenia igłą.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Skutki uszkodzenia nerwu są długotrwałe, mogą utrzymywać się do 10 miesięcy. </a:t>
            </a:r>
          </a:p>
        </p:txBody>
      </p:sp>
    </p:spTree>
    <p:extLst>
      <p:ext uri="{BB962C8B-B14F-4D97-AF65-F5344CB8AC3E}">
        <p14:creationId xmlns="" xmlns:p14="http://schemas.microsoft.com/office/powerpoint/2010/main" val="157398306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</TotalTime>
  <Words>894</Words>
  <Application>Microsoft Office PowerPoint</Application>
  <PresentationFormat>Niestandardowy</PresentationFormat>
  <Paragraphs>162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Motyw pakietu Office</vt:lpstr>
      <vt:lpstr>Praktyczne aspekty znieczuleń w stomatologii</vt:lpstr>
      <vt:lpstr>Czym jest znieczulenie?</vt:lpstr>
      <vt:lpstr>Czym jest znieczulenie?</vt:lpstr>
      <vt:lpstr>Znieczulenie powierzchniowe</vt:lpstr>
      <vt:lpstr>Znieczulenie nasiękowe</vt:lpstr>
      <vt:lpstr>Znieczulenie nasiękowe</vt:lpstr>
      <vt:lpstr>Znieczulenie nasiękowe – możliwe powikłania</vt:lpstr>
      <vt:lpstr>Znieczulenie przewodowe</vt:lpstr>
      <vt:lpstr>Znieczulenie przewodowe – możliwe powikłania</vt:lpstr>
      <vt:lpstr>Stosowane leki miejscowoznieczulające</vt:lpstr>
      <vt:lpstr>Lignokaina</vt:lpstr>
      <vt:lpstr>Lignokaina</vt:lpstr>
      <vt:lpstr>Artykaina</vt:lpstr>
      <vt:lpstr>Artykaina</vt:lpstr>
      <vt:lpstr>Bupiwakaina</vt:lpstr>
      <vt:lpstr>Bupiwakaina</vt:lpstr>
      <vt:lpstr>Mepiwakaina</vt:lpstr>
      <vt:lpstr>Objawy toksyczności leków miejscowo znieczulajacych</vt:lpstr>
      <vt:lpstr>Objawy toksyczności leków miejscowo znieczulajacych</vt:lpstr>
      <vt:lpstr>Objawy toksyczności leków miejscowo znieczulajacych</vt:lpstr>
      <vt:lpstr>Objawy toksyczności leków miejscowo znieczulajacych</vt:lpstr>
      <vt:lpstr>Objawy toksyczności leków miejscowo znieczulajacych</vt:lpstr>
      <vt:lpstr>Leczenie toksyczności leków miejscowo znieczulajacych</vt:lpstr>
      <vt:lpstr>Leki obkurczające naczynia krwionośne </vt:lpstr>
      <vt:lpstr>Leki obkurczające naczynia krwionośne</vt:lpstr>
      <vt:lpstr>Leki obkurczające naczynia krwionośne</vt:lpstr>
      <vt:lpstr>Znieczulenie ogólne, czyli asysta anestezjologa</vt:lpstr>
      <vt:lpstr>Znieczulenie ogólne</vt:lpstr>
      <vt:lpstr>Znieczulenie ogólne - wskazania</vt:lpstr>
      <vt:lpstr>Bibliografia</vt:lpstr>
      <vt:lpstr>Koniec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Farmakoterapia ostrych stanów zagrożenia życia w praktyce stomatologicznej </dc:title>
  <dc:creator>CKD Interna2</dc:creator>
  <cp:lastModifiedBy>Piotrek</cp:lastModifiedBy>
  <cp:revision>155</cp:revision>
  <dcterms:created xsi:type="dcterms:W3CDTF">2022-09-27T08:19:00Z</dcterms:created>
  <dcterms:modified xsi:type="dcterms:W3CDTF">2023-10-14T21:48:16Z</dcterms:modified>
</cp:coreProperties>
</file>