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88" r:id="rId15"/>
    <p:sldId id="289" r:id="rId16"/>
    <p:sldId id="270" r:id="rId17"/>
    <p:sldId id="273" r:id="rId18"/>
    <p:sldId id="274" r:id="rId19"/>
    <p:sldId id="290" r:id="rId20"/>
    <p:sldId id="275" r:id="rId21"/>
    <p:sldId id="291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4" r:id="rId31"/>
    <p:sldId id="286" r:id="rId32"/>
    <p:sldId id="287" r:id="rId33"/>
    <p:sldId id="292" r:id="rId34"/>
    <p:sldId id="293" r:id="rId35"/>
    <p:sldId id="294" r:id="rId36"/>
    <p:sldId id="295" r:id="rId37"/>
    <p:sldId id="296" r:id="rId3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65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0903-20FC-4EF2-A9B4-0A3B49108E1C}" type="datetimeFigureOut">
              <a:rPr lang="pl-PL" smtClean="0"/>
              <a:t>2019-05-20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F8EBF-5048-40FA-908E-A7CEF769A2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019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0903-20FC-4EF2-A9B4-0A3B49108E1C}" type="datetimeFigureOut">
              <a:rPr lang="pl-PL" smtClean="0"/>
              <a:t>2019-05-20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F8EBF-5048-40FA-908E-A7CEF769A2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8051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0903-20FC-4EF2-A9B4-0A3B49108E1C}" type="datetimeFigureOut">
              <a:rPr lang="pl-PL" smtClean="0"/>
              <a:t>2019-05-20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F8EBF-5048-40FA-908E-A7CEF769A2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751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0903-20FC-4EF2-A9B4-0A3B49108E1C}" type="datetimeFigureOut">
              <a:rPr lang="pl-PL" smtClean="0"/>
              <a:t>2019-05-20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F8EBF-5048-40FA-908E-A7CEF769A2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54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0903-20FC-4EF2-A9B4-0A3B49108E1C}" type="datetimeFigureOut">
              <a:rPr lang="pl-PL" smtClean="0"/>
              <a:t>2019-05-20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F8EBF-5048-40FA-908E-A7CEF769A2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849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0903-20FC-4EF2-A9B4-0A3B49108E1C}" type="datetimeFigureOut">
              <a:rPr lang="pl-PL" smtClean="0"/>
              <a:t>2019-05-20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F8EBF-5048-40FA-908E-A7CEF769A2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657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0903-20FC-4EF2-A9B4-0A3B49108E1C}" type="datetimeFigureOut">
              <a:rPr lang="pl-PL" smtClean="0"/>
              <a:t>2019-05-20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F8EBF-5048-40FA-908E-A7CEF769A2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438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0903-20FC-4EF2-A9B4-0A3B49108E1C}" type="datetimeFigureOut">
              <a:rPr lang="pl-PL" smtClean="0"/>
              <a:t>2019-05-20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F8EBF-5048-40FA-908E-A7CEF769A2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48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0903-20FC-4EF2-A9B4-0A3B49108E1C}" type="datetimeFigureOut">
              <a:rPr lang="pl-PL" smtClean="0"/>
              <a:t>2019-05-20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F8EBF-5048-40FA-908E-A7CEF769A2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9005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0903-20FC-4EF2-A9B4-0A3B49108E1C}" type="datetimeFigureOut">
              <a:rPr lang="pl-PL" smtClean="0"/>
              <a:t>2019-05-20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F8EBF-5048-40FA-908E-A7CEF769A2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583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0903-20FC-4EF2-A9B4-0A3B49108E1C}" type="datetimeFigureOut">
              <a:rPr lang="pl-PL" smtClean="0"/>
              <a:t>2019-05-20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F8EBF-5048-40FA-908E-A7CEF769A2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650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90903-20FC-4EF2-A9B4-0A3B49108E1C}" type="datetimeFigureOut">
              <a:rPr lang="pl-PL" smtClean="0"/>
              <a:t>2019-05-20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F8EBF-5048-40FA-908E-A7CEF769A2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372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pl.wikipedia.org/wiki/Mutacja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7625" y="1122363"/>
            <a:ext cx="11479237" cy="2387600"/>
          </a:xfrm>
        </p:spPr>
        <p:txBody>
          <a:bodyPr>
            <a:normAutofit fontScale="90000"/>
          </a:bodyPr>
          <a:lstStyle/>
          <a:p>
            <a:r>
              <a:rPr lang="pl-PL" dirty="0"/>
              <a:t>Choroby ośrodkowego układu nerwowego uwarunkowane genetycznie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05813" y="4967199"/>
            <a:ext cx="10466231" cy="1655762"/>
          </a:xfrm>
        </p:spPr>
        <p:txBody>
          <a:bodyPr/>
          <a:lstStyle/>
          <a:p>
            <a:pPr algn="l"/>
            <a:r>
              <a:rPr lang="pl-PL" dirty="0"/>
              <a:t>d</a:t>
            </a:r>
            <a:r>
              <a:rPr lang="pl-PL"/>
              <a:t>r </a:t>
            </a:r>
            <a:r>
              <a:rPr lang="pl-PL" dirty="0"/>
              <a:t>n. med. Melania Mikołajczyk-Solińska</a:t>
            </a:r>
          </a:p>
          <a:p>
            <a:pPr algn="l"/>
            <a:r>
              <a:rPr lang="pl-PL" dirty="0"/>
              <a:t>Klinika Chorób Wewnętrznych, Diabetologii i Farmakologii Klinicznej UM w Łodzi</a:t>
            </a:r>
          </a:p>
          <a:p>
            <a:endParaRPr lang="pl-PL" dirty="0"/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1001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Rozpoznanie cd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Pomocniczo: TK, MR, </a:t>
            </a:r>
            <a:r>
              <a:rPr lang="pl-PL" dirty="0" err="1"/>
              <a:t>fMR</a:t>
            </a:r>
            <a:r>
              <a:rPr lang="pl-PL" dirty="0"/>
              <a:t>, PET, SPECT.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66"/>
          <a:stretch/>
        </p:blipFill>
        <p:spPr>
          <a:xfrm>
            <a:off x="2419350" y="2358292"/>
            <a:ext cx="2819400" cy="3556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" t="1406" r="49555"/>
          <a:stretch/>
        </p:blipFill>
        <p:spPr>
          <a:xfrm>
            <a:off x="6911975" y="2366485"/>
            <a:ext cx="2768600" cy="3505994"/>
          </a:xfrm>
          <a:prstGeom prst="rect">
            <a:avLst/>
          </a:prstGeom>
        </p:spPr>
      </p:pic>
      <p:pic>
        <p:nvPicPr>
          <p:cNvPr id="6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425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Rozpoznanie cd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Rozpoznanie pewne: po śmierci chorego w oparciu o badania histologiczne mózgu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3048000"/>
            <a:ext cx="5855589" cy="2644774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3" r="1" b="9916"/>
          <a:stretch/>
        </p:blipFill>
        <p:spPr>
          <a:xfrm>
            <a:off x="7741420" y="2870996"/>
            <a:ext cx="3713980" cy="2821778"/>
          </a:xfrm>
          <a:prstGeom prst="rect">
            <a:avLst/>
          </a:prstGeom>
        </p:spPr>
      </p:pic>
      <p:pic>
        <p:nvPicPr>
          <p:cNvPr id="6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4509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Leczenie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Stosowanie środków farmakologicznych (inhibitory </a:t>
            </a:r>
            <a:r>
              <a:rPr lang="pl-PL" dirty="0" err="1"/>
              <a:t>acetylocholinesterazy</a:t>
            </a:r>
            <a:r>
              <a:rPr lang="pl-PL" dirty="0"/>
              <a:t>,  inhibitory </a:t>
            </a:r>
            <a:r>
              <a:rPr lang="pl-PL" dirty="0" err="1"/>
              <a:t>cholinesterazy</a:t>
            </a:r>
            <a:r>
              <a:rPr lang="pl-PL" dirty="0"/>
              <a:t>, antagonista receptora NMDA, leki </a:t>
            </a:r>
            <a:r>
              <a:rPr lang="pl-PL" dirty="0" err="1"/>
              <a:t>przeciwpsychotyczne</a:t>
            </a:r>
            <a:r>
              <a:rPr lang="pl-PL" dirty="0"/>
              <a:t>) i </a:t>
            </a:r>
            <a:r>
              <a:rPr lang="pl-PL" dirty="0" err="1"/>
              <a:t>niefarmakołogicznych</a:t>
            </a:r>
            <a:r>
              <a:rPr lang="pl-PL" dirty="0"/>
              <a:t> (ćwiczenie pamięci) może jedynie spowolnić progresję choroby i dzięki temu opóźnić konieczność przejęcia opieki nad chorym przez osoby trzecie.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6714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Choroba Parkinsona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6532" y="1690688"/>
            <a:ext cx="10515600" cy="4351338"/>
          </a:xfrm>
        </p:spPr>
        <p:txBody>
          <a:bodyPr>
            <a:normAutofit/>
          </a:bodyPr>
          <a:lstStyle/>
          <a:p>
            <a:r>
              <a:rPr lang="pl-PL" dirty="0"/>
              <a:t>Postępująca choroba neurodegeneracyjna układu dopaminergicznego, ale także układu noradrenergicznego, cholinergicznego i glutaminergicznego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2992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Epidemiologia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Jest drugą, co do częstości występowania, po chorobie Alzheimera chorobą zwyrodnieniową układu nerwowego</a:t>
            </a:r>
          </a:p>
          <a:p>
            <a:r>
              <a:rPr lang="pl-PL" dirty="0"/>
              <a:t>Choroba Parkinsona dotyczy 1% populacji </a:t>
            </a:r>
          </a:p>
          <a:p>
            <a:r>
              <a:rPr lang="pl-PL" dirty="0"/>
              <a:t>Choroba ujawnia się między 40 a 60 rokiem życia, częściej występuje u mężczyzn.</a:t>
            </a:r>
          </a:p>
          <a:p>
            <a:endParaRPr lang="pl-PL" dirty="0"/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451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Etiologia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Nie jest do końca poznana</a:t>
            </a:r>
          </a:p>
          <a:p>
            <a:r>
              <a:rPr lang="pl-PL" dirty="0"/>
              <a:t>Czynniki genetyczne, mutacje w genach SNCA, UCHL1, PINK 1 i inne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0935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905" y="1690688"/>
            <a:ext cx="6632281" cy="4351338"/>
          </a:xfrm>
        </p:spPr>
      </p:pic>
      <p:pic>
        <p:nvPicPr>
          <p:cNvPr id="5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1703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Objawy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2000" y="15208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Bradykinezja – spowolnienie i zubożenie ruchów, szczególnie trudności z wykonywaniem ruchów precyzyjnych</a:t>
            </a:r>
          </a:p>
          <a:p>
            <a:r>
              <a:rPr lang="pl-PL" dirty="0"/>
              <a:t> Chód drobnymi kroczkami, bez podnoszenia stóp </a:t>
            </a:r>
            <a:r>
              <a:rPr lang="pl-PL" dirty="0">
                <a:solidFill>
                  <a:srgbClr val="FF0000"/>
                </a:solidFill>
              </a:rPr>
              <a:t>„chód szurający”</a:t>
            </a:r>
            <a:endParaRPr lang="pl-PL" dirty="0"/>
          </a:p>
          <a:p>
            <a:r>
              <a:rPr lang="pl-PL" dirty="0"/>
              <a:t>Sztywność mięśniowa </a:t>
            </a:r>
          </a:p>
          <a:p>
            <a:r>
              <a:rPr lang="pl-PL" dirty="0">
                <a:solidFill>
                  <a:srgbClr val="FF0000"/>
                </a:solidFill>
              </a:rPr>
              <a:t>Maskowata twarz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pl-PL" dirty="0"/>
              <a:t>bez gry mimicznej</a:t>
            </a:r>
          </a:p>
          <a:p>
            <a:r>
              <a:rPr lang="pl-PL" dirty="0"/>
              <a:t>Drżenie spoczynkowe: obserwuje się wówczas drżenie kciuka i pozostałych palców, określane jako </a:t>
            </a:r>
            <a:r>
              <a:rPr lang="pl-PL" dirty="0">
                <a:solidFill>
                  <a:srgbClr val="FF0000"/>
                </a:solidFill>
              </a:rPr>
              <a:t>„liczenie pieniędzy”</a:t>
            </a:r>
          </a:p>
          <a:p>
            <a:r>
              <a:rPr lang="pl-PL" dirty="0"/>
              <a:t>Podczas wykonywania ruchów biernych np. zginanie i prostowanie kończyn występuje stał opór niezależny od woli pacjenta: </a:t>
            </a:r>
            <a:r>
              <a:rPr lang="pl-PL" dirty="0">
                <a:solidFill>
                  <a:srgbClr val="FF0000"/>
                </a:solidFill>
              </a:rPr>
              <a:t>„objaw rury ołowianej”, „ objaw koła zębatego”</a:t>
            </a:r>
          </a:p>
          <a:p>
            <a:r>
              <a:rPr lang="pl-PL" dirty="0"/>
              <a:t>Mowa niewyraźna, cicha, dyzartria</a:t>
            </a:r>
          </a:p>
          <a:p>
            <a:endParaRPr lang="pl-PL" dirty="0"/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3880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Niestabilność postawy, tendencja do upadków</a:t>
            </a:r>
          </a:p>
          <a:p>
            <a:r>
              <a:rPr lang="pl-PL" dirty="0"/>
              <a:t>Zaburzenia dodatkowe: depresyjne, lękowe, poznawcze, psychotyczne, otępienie, zaburzenia snu</a:t>
            </a:r>
          </a:p>
          <a:p>
            <a:r>
              <a:rPr lang="pl-PL" dirty="0"/>
              <a:t>Zaburzenia wegetatywne (ślinotok, łojotok nadmierne pocenie się)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539" y="3723598"/>
            <a:ext cx="2509838" cy="3026941"/>
          </a:xfrm>
          <a:prstGeom prst="rect">
            <a:avLst/>
          </a:prstGeom>
        </p:spPr>
      </p:pic>
      <p:pic>
        <p:nvPicPr>
          <p:cNvPr id="5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59736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Diagnostyka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Spełnione kryteria rozpoznawania choroby Parkinsona, wykluczenie innych, bardziej prawdopodobnych przyczyn</a:t>
            </a:r>
          </a:p>
          <a:p>
            <a:r>
              <a:rPr lang="pl-PL" dirty="0"/>
              <a:t>Rozpoznanie pewne: po śmierci chorego w oparciu o badania histologiczne mózgu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2188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Choroby neurodegeneracyjne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Choroby neurodegeneracyjne to grupa schorzeń układu nerwowego, które są konsekwencją patologicznego procesu obumierania komórek nerwowych. </a:t>
            </a:r>
            <a:r>
              <a:rPr lang="pl-PL" dirty="0" err="1"/>
              <a:t>Neurodegeneracja</a:t>
            </a:r>
            <a:r>
              <a:rPr lang="pl-PL" dirty="0"/>
              <a:t> to nieodwracalny proces powodujący obumieranie komórek neuronalnych. Wśród chorób zwyrodnieniowych układu nerwowego najczęściej spotyka się:</a:t>
            </a:r>
          </a:p>
          <a:p>
            <a:r>
              <a:rPr lang="pl-PL" dirty="0"/>
              <a:t>Choroba Alzheimera</a:t>
            </a:r>
          </a:p>
          <a:p>
            <a:r>
              <a:rPr lang="pl-PL" dirty="0"/>
              <a:t>Choroba Parkinsona</a:t>
            </a:r>
          </a:p>
          <a:p>
            <a:r>
              <a:rPr lang="pl-PL" dirty="0"/>
              <a:t>Stwardnienie zanikowe boczne</a:t>
            </a:r>
          </a:p>
          <a:p>
            <a:r>
              <a:rPr lang="pl-PL" dirty="0"/>
              <a:t>Pląsawica Huntingtona</a:t>
            </a:r>
          </a:p>
          <a:p>
            <a:endParaRPr lang="pl-PL" dirty="0"/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9194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Leczenie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Najskuteczniejszy lek to </a:t>
            </a:r>
            <a:r>
              <a:rPr lang="pl-PL" dirty="0" err="1">
                <a:solidFill>
                  <a:srgbClr val="FF0000"/>
                </a:solidFill>
              </a:rPr>
              <a:t>lewodopa</a:t>
            </a:r>
            <a:r>
              <a:rPr lang="pl-PL" dirty="0">
                <a:solidFill>
                  <a:srgbClr val="FF0000"/>
                </a:solidFill>
              </a:rPr>
              <a:t>, </a:t>
            </a:r>
            <a:r>
              <a:rPr lang="pl-PL" dirty="0"/>
              <a:t>działanie polega na uwolnieniu do mózgu dopaminy</a:t>
            </a:r>
          </a:p>
          <a:p>
            <a:r>
              <a:rPr lang="pl-PL" dirty="0"/>
              <a:t>Ponadto: amantadyna, agoniści receptorów dopaminowych, Inhibitory MAO, inhibitory COMT, leki antycholinergiczne, beta-</a:t>
            </a:r>
            <a:r>
              <a:rPr lang="pl-PL" dirty="0" err="1"/>
              <a:t>blokery</a:t>
            </a:r>
            <a:endParaRPr lang="pl-PL" dirty="0"/>
          </a:p>
          <a:p>
            <a:r>
              <a:rPr lang="pl-PL" dirty="0"/>
              <a:t>Leczenie objawowe</a:t>
            </a:r>
          </a:p>
          <a:p>
            <a:r>
              <a:rPr lang="pl-PL" dirty="0"/>
              <a:t>Rehabilitacja ruchowa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24739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Stwardnienie Zanikowe Boczne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2300" y="1690688"/>
            <a:ext cx="10515600" cy="4351338"/>
          </a:xfrm>
        </p:spPr>
        <p:txBody>
          <a:bodyPr/>
          <a:lstStyle/>
          <a:p>
            <a:r>
              <a:rPr lang="pl-PL" dirty="0"/>
              <a:t>Choroba neurodegeneracyjna prowadząca do niszczenia komórek rogów przednich rdzenia kręgowego, jąder nerwów czaszkowych rdzenia przedłużonego oraz neuronów drogi piramidowej – czyli uszkodzenie obwodowego i ośrodkowego neuronu ruchowego</a:t>
            </a:r>
          </a:p>
          <a:p>
            <a:endParaRPr lang="pl-PL" dirty="0"/>
          </a:p>
          <a:p>
            <a:r>
              <a:rPr lang="pl-PL" dirty="0"/>
              <a:t>Narastające deficyty narządu ruchu po kilku latach są powodem całkowitego unieruchomienia pacjenta.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7319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675" y="1832866"/>
            <a:ext cx="6088025" cy="3996434"/>
          </a:xfrm>
        </p:spPr>
      </p:pic>
      <p:pic>
        <p:nvPicPr>
          <p:cNvPr id="5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61457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Epidemiologia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Częściej występuję u mężczyzn niż u kobiet. </a:t>
            </a:r>
          </a:p>
          <a:p>
            <a:r>
              <a:rPr lang="pl-PL" dirty="0"/>
              <a:t>Choroba pojawia się zwykle między 40 a 50 rokiem życia. </a:t>
            </a:r>
          </a:p>
          <a:p>
            <a:r>
              <a:rPr lang="pl-PL" dirty="0"/>
              <a:t>Ponad 1/4 chorych przeżywa więcej niż 5 lat, wielu pacjentów zmaga się z tą chorobą ponad 10 lat.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10394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Etiologia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u="sng" dirty="0"/>
              <a:t>Czynniki genetyczne: 5 do 10% wszystkich przypadków, </a:t>
            </a:r>
            <a:r>
              <a:rPr lang="pl-PL" dirty="0"/>
              <a:t>mutacja genu kodującego dysmutazę ponadtlenkową (</a:t>
            </a:r>
            <a:r>
              <a:rPr lang="pl-PL" i="1" dirty="0"/>
              <a:t>SOD1</a:t>
            </a:r>
            <a:r>
              <a:rPr lang="pl-PL" dirty="0"/>
              <a:t>) na </a:t>
            </a:r>
            <a:r>
              <a:rPr lang="pl-PL" dirty="0" err="1"/>
              <a:t>chr</a:t>
            </a:r>
            <a:r>
              <a:rPr lang="pl-PL" dirty="0"/>
              <a:t> 21– </a:t>
            </a:r>
            <a:r>
              <a:rPr lang="pl-PL" u="sng" dirty="0"/>
              <a:t>zachorowania wczesne</a:t>
            </a:r>
          </a:p>
          <a:p>
            <a:r>
              <a:rPr lang="pl-PL" dirty="0"/>
              <a:t>Wykazano, że delecje i insercja genu </a:t>
            </a:r>
            <a:r>
              <a:rPr lang="pl-PL" i="1" dirty="0"/>
              <a:t>NEFH</a:t>
            </a:r>
            <a:r>
              <a:rPr lang="pl-PL" dirty="0"/>
              <a:t> kodującego podjednostkę ciężkich </a:t>
            </a:r>
            <a:r>
              <a:rPr lang="pl-PL" dirty="0" err="1"/>
              <a:t>neurofilamentów</a:t>
            </a:r>
            <a:r>
              <a:rPr lang="pl-PL" dirty="0"/>
              <a:t>, delecja w </a:t>
            </a:r>
            <a:r>
              <a:rPr lang="pl-PL" dirty="0" err="1"/>
              <a:t>geneie</a:t>
            </a:r>
            <a:r>
              <a:rPr lang="pl-PL" dirty="0"/>
              <a:t> </a:t>
            </a:r>
            <a:r>
              <a:rPr lang="pl-PL" i="1" dirty="0"/>
              <a:t>PRPH</a:t>
            </a:r>
            <a:r>
              <a:rPr lang="pl-PL" dirty="0"/>
              <a:t> kodującym </a:t>
            </a:r>
            <a:r>
              <a:rPr lang="pl-PL" dirty="0" err="1"/>
              <a:t>peryferynę</a:t>
            </a:r>
            <a:r>
              <a:rPr lang="pl-PL" dirty="0"/>
              <a:t> i mutacje genu </a:t>
            </a:r>
            <a:r>
              <a:rPr lang="pl-PL" i="1" dirty="0"/>
              <a:t>DCTN1</a:t>
            </a:r>
            <a:r>
              <a:rPr lang="pl-PL" dirty="0"/>
              <a:t> kodującego </a:t>
            </a:r>
            <a:r>
              <a:rPr lang="pl-PL" dirty="0" err="1"/>
              <a:t>dynaktyną</a:t>
            </a:r>
            <a:r>
              <a:rPr lang="pl-PL" u="sng" dirty="0"/>
              <a:t> warunkują predyspozycję </a:t>
            </a:r>
            <a:r>
              <a:rPr lang="pl-PL" dirty="0"/>
              <a:t>do zachorowania.</a:t>
            </a:r>
          </a:p>
          <a:p>
            <a:r>
              <a:rPr lang="pl-PL" dirty="0"/>
              <a:t>Czynniki środowiskowe: tryb życia, dieta, nałogi.</a:t>
            </a:r>
          </a:p>
          <a:p>
            <a:r>
              <a:rPr lang="pl-PL" dirty="0"/>
              <a:t>Infekcje wirusowe</a:t>
            </a:r>
          </a:p>
          <a:p>
            <a:r>
              <a:rPr lang="pl-PL" dirty="0"/>
              <a:t>Zatrucie metalami ciężkimi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8519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Objawy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Problemy ruchowe: upuszczenie przedmiotów, potykanie się, upadki, osłabienie i częściowy zaniki mięśni, sztywność mięśni, trudności w mówieniu, skurcze mięśni np., łydki, delikatne drżenie mięśni pojawiające się głownie w obrębie dłoni.</a:t>
            </a:r>
          </a:p>
          <a:p>
            <a:r>
              <a:rPr lang="pl-PL" dirty="0"/>
              <a:t>Trudności w chodzeniu prowadzą do konieczności używania wózka inwalidzkiego. </a:t>
            </a:r>
          </a:p>
          <a:p>
            <a:r>
              <a:rPr lang="pl-PL" dirty="0"/>
              <a:t>Trudności z utrzymaniem głowy przy dłuższym przebywaniu w pozycji siedzącej. </a:t>
            </a:r>
          </a:p>
          <a:p>
            <a:r>
              <a:rPr lang="pl-PL" dirty="0"/>
              <a:t>Upośledzone mięśnie aparatu mowy - mowa niewyraźna, aż do braku komunikacji werbalnej</a:t>
            </a:r>
          </a:p>
          <a:p>
            <a:r>
              <a:rPr lang="pl-PL" dirty="0"/>
              <a:t>Osłabienie i zanik mięśni odpowiedzialnych za przeżuwanie i połykanie pokarmów</a:t>
            </a:r>
          </a:p>
          <a:p>
            <a:r>
              <a:rPr lang="pl-PL" dirty="0"/>
              <a:t>Osłabienie i zanik mięśni oddechowych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73178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Leczenie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Nie ma leczenia przyczynowego. </a:t>
            </a:r>
          </a:p>
          <a:p>
            <a:r>
              <a:rPr lang="pl-PL" dirty="0" err="1"/>
              <a:t>Riluzole</a:t>
            </a:r>
            <a:r>
              <a:rPr lang="pl-PL" dirty="0"/>
              <a:t> (lek hamujący uwalnianie glutaminianu) pozwala na wydłużenie czasu przeżycia niektórych pacjentów o kilka miesięcy </a:t>
            </a:r>
          </a:p>
          <a:p>
            <a:r>
              <a:rPr lang="pl-PL" dirty="0"/>
              <a:t>Nie można uzyskać poprawy stanu klinicznego i jakości życia chorych</a:t>
            </a:r>
          </a:p>
          <a:p>
            <a:r>
              <a:rPr lang="pl-PL" dirty="0"/>
              <a:t>Monitorowanie przebiegu choroby</a:t>
            </a:r>
          </a:p>
          <a:p>
            <a:r>
              <a:rPr lang="pl-PL" dirty="0"/>
              <a:t>Leczenie objawowe (wspomaganie jedzenia, wspomaganie oddychania)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0590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Zastępczy system komunikacji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Metoda pisemnego porozumiewania</a:t>
            </a:r>
          </a:p>
          <a:p>
            <a:r>
              <a:rPr lang="pl-PL" dirty="0"/>
              <a:t>Tablice z alfabetem</a:t>
            </a:r>
          </a:p>
          <a:p>
            <a:r>
              <a:rPr lang="pl-PL" dirty="0"/>
              <a:t>Protezy unoszące opadające podniebienie</a:t>
            </a:r>
          </a:p>
          <a:p>
            <a:r>
              <a:rPr lang="pl-PL" dirty="0"/>
              <a:t>Elektroniczne wyświetlacze głosu. oparte na komputerowym syntezatorze mowy, które są sterowane ruchem gałek ocznych lub powiek za pomocą promieni podczerwieni</a:t>
            </a:r>
          </a:p>
          <a:p>
            <a:r>
              <a:rPr lang="pl-PL" dirty="0"/>
              <a:t>Urządzenia wykorzystujące fale EEG.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50253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Pląsawica Huntingtona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Neurodegeneracyjne schorzenie centralnego układu nerwowego o podłożu genetycznym. </a:t>
            </a:r>
          </a:p>
          <a:p>
            <a:r>
              <a:rPr lang="pl-PL" dirty="0"/>
              <a:t>Dziedziczona jest autosomalnie dominująco</a:t>
            </a:r>
          </a:p>
          <a:p>
            <a:r>
              <a:rPr lang="pl-PL" dirty="0"/>
              <a:t>Przyczyną choroby jest mutacja w genie IT15 kodującym białko </a:t>
            </a:r>
            <a:r>
              <a:rPr lang="pl-PL" dirty="0" err="1"/>
              <a:t>huntingtynę</a:t>
            </a:r>
            <a:r>
              <a:rPr lang="pl-PL" dirty="0"/>
              <a:t>, położonym na ramieniu krótkim chromosomu 4.</a:t>
            </a:r>
          </a:p>
          <a:p>
            <a:r>
              <a:rPr lang="pl-PL" dirty="0"/>
              <a:t>Nieprawidłowe białko gromadzi się w komórkach nerwowych, powodując ich śmierć (neurotoksyczność białka związana jest prawdopodobnie z dysfunkcja mitochondriów)</a:t>
            </a:r>
          </a:p>
          <a:p>
            <a:pPr marL="0" indent="0">
              <a:buNone/>
            </a:pPr>
            <a:endParaRPr lang="pl-PL" dirty="0">
              <a:hlinkClick r:id="rId2" tooltip="Mutacja"/>
            </a:endParaRPr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37635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pl-PL" dirty="0"/>
              <a:t>Epidemiologia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Początek zazwyczaj między 30. a 50. rokiem życia. </a:t>
            </a:r>
          </a:p>
          <a:p>
            <a:r>
              <a:rPr lang="pl-PL" dirty="0"/>
              <a:t>W populacji europejskiej występuje z częstością od 4 do 15 na 100000.</a:t>
            </a:r>
          </a:p>
          <a:p>
            <a:r>
              <a:rPr lang="pl-PL" dirty="0"/>
              <a:t>Młodzieńcza odmiana choroby dotyczy ludzi przed 20. rokiem życia.</a:t>
            </a:r>
          </a:p>
          <a:p>
            <a:r>
              <a:rPr lang="pl-PL" dirty="0"/>
              <a:t> Od momentu rozpoznania średni czas przeżycia wynosi 15-20 lat</a:t>
            </a:r>
            <a:r>
              <a:rPr lang="pl-PL" baseline="30000" dirty="0"/>
              <a:t>.</a:t>
            </a:r>
            <a:endParaRPr lang="pl-PL" dirty="0"/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340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Przyczyny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Proces starzenia się</a:t>
            </a:r>
          </a:p>
          <a:p>
            <a:r>
              <a:rPr lang="pl-PL" dirty="0"/>
              <a:t>Czynniki genetyczne</a:t>
            </a:r>
          </a:p>
          <a:p>
            <a:r>
              <a:rPr lang="pl-PL" dirty="0"/>
              <a:t>Czynniki immunologiczne</a:t>
            </a:r>
          </a:p>
          <a:p>
            <a:r>
              <a:rPr lang="pl-PL" dirty="0"/>
              <a:t>Infekcje</a:t>
            </a:r>
          </a:p>
          <a:p>
            <a:r>
              <a:rPr lang="pl-PL" dirty="0"/>
              <a:t>Niewłaściwa synteza białek w komórkach nerwowych</a:t>
            </a:r>
          </a:p>
          <a:p>
            <a:r>
              <a:rPr lang="pl-PL" dirty="0"/>
              <a:t>Substancje toksyczne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70111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Objawy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u="sng" dirty="0"/>
              <a:t>niekontrolowane ruchy </a:t>
            </a:r>
            <a:r>
              <a:rPr lang="pl-PL" dirty="0"/>
              <a:t>(ruchy </a:t>
            </a:r>
            <a:r>
              <a:rPr lang="pl-PL" dirty="0" err="1"/>
              <a:t>pląsawicze</a:t>
            </a:r>
            <a:r>
              <a:rPr lang="pl-PL" dirty="0"/>
              <a:t>)</a:t>
            </a:r>
          </a:p>
          <a:p>
            <a:r>
              <a:rPr lang="pl-PL" dirty="0"/>
              <a:t>drżenie rąk i nóg</a:t>
            </a:r>
          </a:p>
          <a:p>
            <a:r>
              <a:rPr lang="pl-PL" dirty="0"/>
              <a:t>zmniejszenie napięcia mięśni </a:t>
            </a:r>
          </a:p>
          <a:p>
            <a:r>
              <a:rPr lang="pl-PL" dirty="0"/>
              <a:t>postępujące zaburzenia pamięci, </a:t>
            </a:r>
            <a:r>
              <a:rPr lang="pl-PL" u="sng" dirty="0"/>
              <a:t>otępienie</a:t>
            </a:r>
          </a:p>
          <a:p>
            <a:r>
              <a:rPr lang="pl-PL" dirty="0"/>
              <a:t>zmiany osobowości </a:t>
            </a:r>
          </a:p>
          <a:p>
            <a:r>
              <a:rPr lang="pl-PL" dirty="0"/>
              <a:t>drażliwość </a:t>
            </a:r>
          </a:p>
          <a:p>
            <a:r>
              <a:rPr lang="pl-PL" dirty="0"/>
              <a:t>apatia </a:t>
            </a:r>
          </a:p>
          <a:p>
            <a:r>
              <a:rPr lang="pl-PL" dirty="0"/>
              <a:t>lęk </a:t>
            </a:r>
          </a:p>
          <a:p>
            <a:r>
              <a:rPr lang="pl-PL" dirty="0"/>
              <a:t>obniżony nastrój, niska samoocena, poczucie winy, tendencje samobójcze</a:t>
            </a:r>
          </a:p>
          <a:p>
            <a:r>
              <a:rPr lang="pl-PL" dirty="0"/>
              <a:t>obsesje i kompulsje </a:t>
            </a:r>
          </a:p>
          <a:p>
            <a:r>
              <a:rPr lang="pl-PL" dirty="0"/>
              <a:t>objawy psychotyczne (omamy, urojenia) </a:t>
            </a:r>
            <a:endParaRPr lang="pl-PL" baseline="30000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005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Diagnostyka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Objawy kliniczne</a:t>
            </a:r>
          </a:p>
          <a:p>
            <a:r>
              <a:rPr lang="pl-PL" dirty="0"/>
              <a:t>Badania obrazowych TK i MRI: stwierdza się poszerzenie układu komorowego mózgowia, z charakterystycznym obrazem komór bocznych, mających kształt „skrzydeł motyla”</a:t>
            </a:r>
          </a:p>
          <a:p>
            <a:r>
              <a:rPr lang="pl-PL" dirty="0"/>
              <a:t>Badania genetyczne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373" y="3715004"/>
            <a:ext cx="2915383" cy="2596896"/>
          </a:xfrm>
          <a:prstGeom prst="rect">
            <a:avLst/>
          </a:prstGeom>
        </p:spPr>
      </p:pic>
      <p:pic>
        <p:nvPicPr>
          <p:cNvPr id="5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67243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Leczenie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Choroba nieuleczalna</a:t>
            </a:r>
          </a:p>
          <a:p>
            <a:r>
              <a:rPr lang="pl-PL" dirty="0"/>
              <a:t>Stosuje się </a:t>
            </a:r>
            <a:r>
              <a:rPr lang="pl-PL" dirty="0" err="1"/>
              <a:t>blokery</a:t>
            </a:r>
            <a:r>
              <a:rPr lang="pl-PL" dirty="0"/>
              <a:t> receptorów </a:t>
            </a:r>
            <a:r>
              <a:rPr lang="pl-PL" err="1"/>
              <a:t>dopaminowych</a:t>
            </a:r>
            <a:r>
              <a:rPr lang="pl-PL"/>
              <a:t>, leki </a:t>
            </a:r>
            <a:r>
              <a:rPr lang="pl-PL" dirty="0"/>
              <a:t>wypłukujące dopaminę z zakończeń presynaptycznych. </a:t>
            </a:r>
          </a:p>
          <a:p>
            <a:r>
              <a:rPr lang="pl-PL" dirty="0"/>
              <a:t>Leczenie objawowe celem złagodzenia zaburzeń ruchowych, objawów psychotycznych czy depresyjnych. </a:t>
            </a:r>
          </a:p>
          <a:p>
            <a:r>
              <a:rPr lang="pl-PL" dirty="0" err="1"/>
              <a:t>Tetrabenazyna</a:t>
            </a:r>
            <a:r>
              <a:rPr lang="pl-PL" dirty="0"/>
              <a:t> - łagodzi zaburzenia hiperkinetycznych w chorobie Huntingtona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*Dostępna jest diagnostyka prenatalna i </a:t>
            </a:r>
            <a:r>
              <a:rPr lang="pl-PL" dirty="0" err="1"/>
              <a:t>preimplantacyjna</a:t>
            </a:r>
            <a:r>
              <a:rPr lang="pl-PL" dirty="0"/>
              <a:t>!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71892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Nowotwory ośrodkowego układu nerwowego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Epidemiologia</a:t>
            </a:r>
          </a:p>
          <a:p>
            <a:r>
              <a:rPr lang="pl-PL" dirty="0"/>
              <a:t>Pierwotne nowotwory ośrodkowego układu nerwowego (OUN) są u dorosłych przyczyną ok 3% wszystkich zgonów na nowotwory złośliwe – mieszczą się w tym zestawieniu w pierwszej dziesiątce </a:t>
            </a:r>
          </a:p>
          <a:p>
            <a:r>
              <a:rPr lang="pl-PL" dirty="0"/>
              <a:t>U dzieci stanowią już 20% wszystkich nowotworów złośliwych i są najczęściej występującymi nowotworami po białaczkach </a:t>
            </a:r>
            <a:r>
              <a:rPr lang="pl-PL" dirty="0" err="1"/>
              <a:t>limfoblastycznych</a:t>
            </a:r>
            <a:endParaRPr lang="pl-PL" dirty="0"/>
          </a:p>
          <a:p>
            <a:r>
              <a:rPr lang="pl-PL" dirty="0"/>
              <a:t>Większość nowotworów jest umiejscowiona wewnątrzczaszkowo, jedynie co dziesiąty powstaje w kanale kręgowym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39904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Objawy kliniczne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Bole głowy, napady padaczkowe i neurologiczne objawy ogniskowe</a:t>
            </a:r>
          </a:p>
          <a:p>
            <a:r>
              <a:rPr lang="pl-PL" dirty="0"/>
              <a:t>Przewlekłe nadciśnienie wewnątrzczaszkowe: bóle głowy, senność, zaburzenia świadomości, pogorszenie widzenia, nudności, wymioty, zaburzenia równowagi, sztywność karku, tarcza zastoinowa, niedowład nerwu odwodzącego</a:t>
            </a:r>
          </a:p>
          <a:p>
            <a:r>
              <a:rPr lang="pl-PL" dirty="0"/>
              <a:t>Uszkodzenie wyższych czynności psychicznych: od zaburzeń sprawności myślenia i subtelnych zmian osobowości do wyraźnego upośledzenia świadomości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72945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Diagnostyka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9" y="1593805"/>
            <a:ext cx="10830059" cy="5114996"/>
          </a:xfrm>
        </p:spPr>
        <p:txBody>
          <a:bodyPr/>
          <a:lstStyle/>
          <a:p>
            <a:r>
              <a:rPr lang="pl-PL" dirty="0"/>
              <a:t>Badania obrazowe TK z kontrastem i </a:t>
            </a:r>
            <a:r>
              <a:rPr lang="pl-PL" u="sng" dirty="0"/>
              <a:t>MRI z kontrastem</a:t>
            </a:r>
          </a:p>
          <a:p>
            <a:pPr marL="0" indent="0">
              <a:buNone/>
            </a:pPr>
            <a:r>
              <a:rPr lang="pl-PL" dirty="0"/>
              <a:t>(ognisko udarowe szczególnie u osoby młodej-- &gt; myśl o guzie mózgu-- &gt;  poszerz diagnostykę)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864" y="2919368"/>
            <a:ext cx="4086271" cy="3789433"/>
          </a:xfrm>
          <a:prstGeom prst="rect">
            <a:avLst/>
          </a:prstGeom>
        </p:spPr>
      </p:pic>
      <p:pic>
        <p:nvPicPr>
          <p:cNvPr id="6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61904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Leczenie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Chirurgiczne</a:t>
            </a:r>
          </a:p>
          <a:p>
            <a:r>
              <a:rPr lang="pl-PL" dirty="0"/>
              <a:t>Uzupełniająca radioterapia, chemioterapia, </a:t>
            </a:r>
            <a:r>
              <a:rPr lang="pl-PL" dirty="0" err="1"/>
              <a:t>teleradioterapia</a:t>
            </a:r>
            <a:r>
              <a:rPr lang="pl-PL" dirty="0"/>
              <a:t> (brachyterapia, stereotaktyczna </a:t>
            </a:r>
            <a:r>
              <a:rPr lang="pl-PL" dirty="0" err="1"/>
              <a:t>radiochirurgia</a:t>
            </a:r>
            <a:r>
              <a:rPr lang="pl-PL" dirty="0"/>
              <a:t>)</a:t>
            </a:r>
          </a:p>
          <a:p>
            <a:r>
              <a:rPr lang="pl-PL" dirty="0"/>
              <a:t>Leczenie wspomagające: </a:t>
            </a:r>
            <a:r>
              <a:rPr lang="pl-PL" dirty="0" err="1"/>
              <a:t>sterydoterapia</a:t>
            </a:r>
            <a:r>
              <a:rPr lang="pl-PL" dirty="0"/>
              <a:t>, leki przeciwdrgawkowe, w przypadku nadciśnienia wewnątrzczaszkowego mannitol i </a:t>
            </a:r>
            <a:r>
              <a:rPr lang="pl-PL" dirty="0" err="1"/>
              <a:t>furosemid</a:t>
            </a:r>
            <a:r>
              <a:rPr lang="pl-PL" dirty="0"/>
              <a:t>, korekcja zaburzeń metabolicznych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66224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Przerzuty do mózgu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Najczęstsze nowotwory mózgu</a:t>
            </a:r>
          </a:p>
          <a:p>
            <a:r>
              <a:rPr lang="pl-PL" dirty="0"/>
              <a:t>Badania autopsyjne ujawniają takie ogniska u co czwartej osoby zmarłej z powodu nowotworu złośliwego</a:t>
            </a:r>
          </a:p>
          <a:p>
            <a:r>
              <a:rPr lang="pl-PL" dirty="0"/>
              <a:t>Najczęściej jest to rak płuca, nerki, piersi i czerniak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0935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Choroba Alzheimera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Postępujące zaburzenie czynności mózgu odpowiedzialnych z funkcje poznawcze</a:t>
            </a:r>
          </a:p>
          <a:p>
            <a:endParaRPr lang="pl-PL" dirty="0"/>
          </a:p>
          <a:p>
            <a:r>
              <a:rPr lang="pl-PL" u="sng" dirty="0"/>
              <a:t>Hipoteza cholinergiczna</a:t>
            </a:r>
            <a:r>
              <a:rPr lang="pl-PL" dirty="0"/>
              <a:t>: zmniejszona synteza </a:t>
            </a:r>
            <a:r>
              <a:rPr lang="pl-PL" dirty="0" err="1"/>
              <a:t>neuroprzekaźniak</a:t>
            </a:r>
            <a:r>
              <a:rPr lang="pl-PL" dirty="0"/>
              <a:t> acetylocholiny</a:t>
            </a:r>
          </a:p>
          <a:p>
            <a:r>
              <a:rPr lang="pl-PL" u="sng" dirty="0"/>
              <a:t>Hipoteza amyloidowa</a:t>
            </a:r>
            <a:r>
              <a:rPr lang="pl-PL" dirty="0"/>
              <a:t>: Odkładanie w mózgu </a:t>
            </a:r>
            <a:r>
              <a:rPr lang="el-GR" dirty="0"/>
              <a:t>β</a:t>
            </a:r>
            <a:r>
              <a:rPr lang="pl-PL" dirty="0"/>
              <a:t> amyloidu i innych białek o nieprawidłowej strukturze w formie złogów wywierających toksyczny wpływ na neurony oraz zanik mózgu</a:t>
            </a:r>
          </a:p>
          <a:p>
            <a:r>
              <a:rPr lang="pl-PL" u="sng" dirty="0"/>
              <a:t>Hipoteza tau</a:t>
            </a:r>
            <a:r>
              <a:rPr lang="pl-PL" dirty="0"/>
              <a:t>: nieprawidłowości białka tau, które tworzą splątki </a:t>
            </a:r>
            <a:r>
              <a:rPr lang="pl-PL" dirty="0" err="1"/>
              <a:t>neurofibrylarna</a:t>
            </a:r>
            <a:r>
              <a:rPr lang="pl-PL" dirty="0"/>
              <a:t> wewnątrz ciał neuronów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9530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Etiologia: </a:t>
            </a:r>
            <a:br>
              <a:rPr lang="pl-PL" dirty="0"/>
            </a:br>
            <a:r>
              <a:rPr lang="pl-PL" dirty="0"/>
              <a:t>Czynniki genetyczne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Większość przypadków choroby stanowią zachorowania sporadyczne.</a:t>
            </a:r>
          </a:p>
          <a:p>
            <a:r>
              <a:rPr lang="pl-PL" dirty="0"/>
              <a:t>U ok. 5% pacjentów za rozwój zmian zwyrodnieniowych w tkance mózgowej odpowiedzialne są zmiany w obrębie genomu - pierwsze objawy występują już</a:t>
            </a:r>
            <a:r>
              <a:rPr lang="pl-PL" u="sng" dirty="0"/>
              <a:t> przed 60 rokiem </a:t>
            </a:r>
            <a:r>
              <a:rPr lang="pl-PL" dirty="0"/>
              <a:t>życia</a:t>
            </a:r>
          </a:p>
          <a:p>
            <a:r>
              <a:rPr lang="pl-PL" dirty="0"/>
              <a:t>Większość przypadków rodzinnych, dziedziczonych autosomalnie dominująco przypisuje się mutacjom trzech genów: PSEN1, PSEN2, APP</a:t>
            </a:r>
          </a:p>
          <a:p>
            <a:r>
              <a:rPr lang="pl-PL" dirty="0"/>
              <a:t>Geny sprzyjające wystąpieniu choroby (APOE, TREM2, ..)jedynie umożliwiają występowanie choroby.</a:t>
            </a:r>
          </a:p>
          <a:p>
            <a:endParaRPr lang="pl-PL" dirty="0"/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3521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Czynniki środowiskowe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Niskie wykształcenie</a:t>
            </a:r>
          </a:p>
          <a:p>
            <a:r>
              <a:rPr lang="pl-PL" dirty="0"/>
              <a:t>Przebyte urazy czaszkowo-mózgowe</a:t>
            </a:r>
          </a:p>
          <a:p>
            <a:r>
              <a:rPr lang="pl-PL" dirty="0"/>
              <a:t>Zła dieta i niedobór witaminy B12 oraz kwasu foliowego we krwi.</a:t>
            </a:r>
          </a:p>
          <a:p>
            <a:r>
              <a:rPr lang="pl-PL" dirty="0"/>
              <a:t>Środki zanieczyszczające środowisko, np. rozpuszczalniki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9788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Inne czynniki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1383" y="1690688"/>
            <a:ext cx="10515600" cy="4351338"/>
          </a:xfrm>
        </p:spPr>
        <p:txBody>
          <a:bodyPr/>
          <a:lstStyle/>
          <a:p>
            <a:r>
              <a:rPr lang="pl-PL" dirty="0"/>
              <a:t>Procesy zapalne</a:t>
            </a:r>
          </a:p>
          <a:p>
            <a:r>
              <a:rPr lang="pl-PL" dirty="0"/>
              <a:t>Podeszły wiek</a:t>
            </a:r>
          </a:p>
          <a:p>
            <a:r>
              <a:rPr lang="pl-PL" dirty="0"/>
              <a:t>Zaawansowany wiek matki przy porodzie</a:t>
            </a:r>
          </a:p>
          <a:p>
            <a:r>
              <a:rPr lang="pl-PL" dirty="0"/>
              <a:t>Ciężka depresja</a:t>
            </a:r>
          </a:p>
          <a:p>
            <a:r>
              <a:rPr lang="pl-PL" dirty="0"/>
              <a:t>Niedoczynność tarczycy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1990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Objawy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Zaburzenia pamięci - dotyczą bieżących wydarzeń, zdolności myślenia, orientacji w przestrzeni</a:t>
            </a:r>
          </a:p>
          <a:p>
            <a:r>
              <a:rPr lang="pl-PL" dirty="0"/>
              <a:t>Trudności w rozpoznawania przedmiotów, radzenia sobie z codziennymi czynnościami, artykulacji mowy</a:t>
            </a:r>
          </a:p>
          <a:p>
            <a:r>
              <a:rPr lang="pl-PL" dirty="0"/>
              <a:t>W zaawansowanym stadium choroby zostają zaburzone: osobowość i życie towarzyskie, umiejętność wiązania ze sobą faktów, wyciągania wniosków, radzenia sobie z problemami</a:t>
            </a:r>
          </a:p>
          <a:p>
            <a:r>
              <a:rPr lang="pl-PL" dirty="0"/>
              <a:t>W późniejszym etapie choroby: dochodzi do uszkodzenia struktur odpowiedzialnych za funkcje językowe, chory nie potrafi się już tak dobrze wyrażać jak wcześniej, „brakuje mu słów”.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5792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Rozpoznanie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Nie ma metody wczesnego rozpoznania choroby</a:t>
            </a:r>
          </a:p>
          <a:p>
            <a:r>
              <a:rPr lang="pl-PL" dirty="0"/>
              <a:t>Rozpoznanie opiera się na wielomiesięcznej obserwacji pacjenta</a:t>
            </a:r>
          </a:p>
          <a:p>
            <a:r>
              <a:rPr lang="pl-PL" dirty="0"/>
              <a:t>Potwierdzenie choroby polega na wykluczeniu innych schorzeń, które mogą wywoływać podobne objawy. 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Ocenia się: stan psychiczny, pamięć, myślenie, mowę, uwagę (odpowiednie testy)</a:t>
            </a:r>
          </a:p>
          <a:p>
            <a:r>
              <a:rPr lang="pl-PL" dirty="0"/>
              <a:t>Badania somatyczne: stany zapalne, zaburzenia hormonalne, niedobory witamin. </a:t>
            </a:r>
          </a:p>
          <a:p>
            <a:r>
              <a:rPr lang="pl-PL" dirty="0"/>
              <a:t>Kryteria DSM-IV (</a:t>
            </a:r>
            <a:r>
              <a:rPr lang="pl-PL" dirty="0" err="1"/>
              <a:t>Diagnostic</a:t>
            </a:r>
            <a:r>
              <a:rPr lang="pl-PL" dirty="0"/>
              <a:t> and Statistical Manual of </a:t>
            </a:r>
            <a:r>
              <a:rPr lang="pl-PL" dirty="0" err="1"/>
              <a:t>Mental</a:t>
            </a:r>
            <a:r>
              <a:rPr lang="pl-PL" dirty="0"/>
              <a:t> </a:t>
            </a:r>
            <a:r>
              <a:rPr lang="pl-PL" dirty="0" err="1"/>
              <a:t>Disorders</a:t>
            </a:r>
            <a:r>
              <a:rPr lang="pl-PL" dirty="0"/>
              <a:t>)</a:t>
            </a:r>
          </a:p>
        </p:txBody>
      </p:sp>
      <p:pic>
        <p:nvPicPr>
          <p:cNvPr id="4" name="Picture 4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50" y="6048375"/>
            <a:ext cx="2051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212081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1219</Words>
  <Application>Microsoft Office PowerPoint</Application>
  <PresentationFormat>Panoramiczny</PresentationFormat>
  <Paragraphs>174</Paragraphs>
  <Slides>37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Motyw pakietu Office</vt:lpstr>
      <vt:lpstr>Choroby ośrodkowego układu nerwowego uwarunkowane genetycznie </vt:lpstr>
      <vt:lpstr>Choroby neurodegeneracyjne</vt:lpstr>
      <vt:lpstr>Przyczyny </vt:lpstr>
      <vt:lpstr>Choroba Alzheimera</vt:lpstr>
      <vt:lpstr>Etiologia:  Czynniki genetyczne</vt:lpstr>
      <vt:lpstr>Czynniki środowiskowe</vt:lpstr>
      <vt:lpstr>Inne czynniki</vt:lpstr>
      <vt:lpstr>Objawy</vt:lpstr>
      <vt:lpstr>Rozpoznanie</vt:lpstr>
      <vt:lpstr>Rozpoznanie cd </vt:lpstr>
      <vt:lpstr>Rozpoznanie cd </vt:lpstr>
      <vt:lpstr>Leczenie</vt:lpstr>
      <vt:lpstr>Choroba Parkinsona</vt:lpstr>
      <vt:lpstr>Epidemiologia</vt:lpstr>
      <vt:lpstr>Etiologia</vt:lpstr>
      <vt:lpstr>Prezentacja programu PowerPoint</vt:lpstr>
      <vt:lpstr>Objawy</vt:lpstr>
      <vt:lpstr>Prezentacja programu PowerPoint</vt:lpstr>
      <vt:lpstr>Diagnostyka</vt:lpstr>
      <vt:lpstr>Leczenie</vt:lpstr>
      <vt:lpstr>Stwardnienie Zanikowe Boczne </vt:lpstr>
      <vt:lpstr>Prezentacja programu PowerPoint</vt:lpstr>
      <vt:lpstr>Epidemiologia</vt:lpstr>
      <vt:lpstr>Etiologia</vt:lpstr>
      <vt:lpstr>Objawy</vt:lpstr>
      <vt:lpstr>Leczenie</vt:lpstr>
      <vt:lpstr>Zastępczy system komunikacji</vt:lpstr>
      <vt:lpstr>Pląsawica Huntingtona</vt:lpstr>
      <vt:lpstr>Epidemiologia</vt:lpstr>
      <vt:lpstr>Objawy</vt:lpstr>
      <vt:lpstr>Diagnostyka</vt:lpstr>
      <vt:lpstr>Leczenie</vt:lpstr>
      <vt:lpstr>Nowotwory ośrodkowego układu nerwowego</vt:lpstr>
      <vt:lpstr>Objawy kliniczne</vt:lpstr>
      <vt:lpstr>Diagnostyka</vt:lpstr>
      <vt:lpstr>Leczenie</vt:lpstr>
      <vt:lpstr>Przerzuty do mózgu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Choroby ośrodkowego układu nerwowego uwarunkowane genetycznie</dc:title>
  <dc:creator>Melania Mikołajczyk</dc:creator>
  <cp:lastModifiedBy>Zenona Pewca</cp:lastModifiedBy>
  <cp:revision>46</cp:revision>
  <dcterms:created xsi:type="dcterms:W3CDTF">2018-01-08T21:28:27Z</dcterms:created>
  <dcterms:modified xsi:type="dcterms:W3CDTF">2019-05-20T07:26:12Z</dcterms:modified>
</cp:coreProperties>
</file>