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9" r:id="rId12"/>
    <p:sldId id="299" r:id="rId13"/>
    <p:sldId id="360" r:id="rId14"/>
    <p:sldId id="358" r:id="rId15"/>
    <p:sldId id="359" r:id="rId16"/>
    <p:sldId id="290" r:id="rId17"/>
    <p:sldId id="286" r:id="rId18"/>
    <p:sldId id="285" r:id="rId19"/>
    <p:sldId id="298" r:id="rId20"/>
    <p:sldId id="291" r:id="rId21"/>
    <p:sldId id="260" r:id="rId22"/>
    <p:sldId id="261" r:id="rId23"/>
    <p:sldId id="293" r:id="rId24"/>
    <p:sldId id="294" r:id="rId25"/>
    <p:sldId id="296" r:id="rId26"/>
    <p:sldId id="295" r:id="rId27"/>
    <p:sldId id="297" r:id="rId28"/>
    <p:sldId id="262" r:id="rId29"/>
    <p:sldId id="301" r:id="rId30"/>
    <p:sldId id="263" r:id="rId31"/>
    <p:sldId id="304" r:id="rId32"/>
    <p:sldId id="307" r:id="rId33"/>
    <p:sldId id="306" r:id="rId34"/>
    <p:sldId id="308" r:id="rId35"/>
    <p:sldId id="309" r:id="rId36"/>
    <p:sldId id="310" r:id="rId37"/>
    <p:sldId id="305" r:id="rId38"/>
    <p:sldId id="312" r:id="rId39"/>
    <p:sldId id="303" r:id="rId40"/>
    <p:sldId id="313" r:id="rId41"/>
    <p:sldId id="314" r:id="rId42"/>
    <p:sldId id="315" r:id="rId43"/>
    <p:sldId id="316" r:id="rId44"/>
    <p:sldId id="317" r:id="rId45"/>
    <p:sldId id="318" r:id="rId46"/>
    <p:sldId id="268" r:id="rId47"/>
    <p:sldId id="269" r:id="rId48"/>
    <p:sldId id="330" r:id="rId49"/>
    <p:sldId id="332" r:id="rId50"/>
    <p:sldId id="331" r:id="rId51"/>
    <p:sldId id="333" r:id="rId52"/>
    <p:sldId id="334" r:id="rId53"/>
    <p:sldId id="335" r:id="rId54"/>
    <p:sldId id="336" r:id="rId55"/>
    <p:sldId id="337" r:id="rId56"/>
    <p:sldId id="264" r:id="rId57"/>
    <p:sldId id="265" r:id="rId58"/>
    <p:sldId id="326" r:id="rId59"/>
    <p:sldId id="320" r:id="rId60"/>
    <p:sldId id="321" r:id="rId61"/>
    <p:sldId id="322" r:id="rId62"/>
    <p:sldId id="323" r:id="rId63"/>
    <p:sldId id="324" r:id="rId64"/>
    <p:sldId id="325" r:id="rId65"/>
    <p:sldId id="266" r:id="rId66"/>
    <p:sldId id="267" r:id="rId67"/>
    <p:sldId id="327" r:id="rId68"/>
    <p:sldId id="328" r:id="rId69"/>
    <p:sldId id="270" r:id="rId70"/>
    <p:sldId id="271" r:id="rId71"/>
    <p:sldId id="339" r:id="rId72"/>
    <p:sldId id="340" r:id="rId73"/>
    <p:sldId id="341" r:id="rId74"/>
    <p:sldId id="342" r:id="rId75"/>
    <p:sldId id="343" r:id="rId76"/>
    <p:sldId id="345" r:id="rId77"/>
    <p:sldId id="346" r:id="rId78"/>
    <p:sldId id="347" r:id="rId79"/>
    <p:sldId id="272" r:id="rId80"/>
    <p:sldId id="273" r:id="rId81"/>
    <p:sldId id="349" r:id="rId82"/>
    <p:sldId id="350" r:id="rId83"/>
    <p:sldId id="351" r:id="rId84"/>
    <p:sldId id="352" r:id="rId85"/>
    <p:sldId id="274" r:id="rId86"/>
    <p:sldId id="275" r:id="rId87"/>
    <p:sldId id="353" r:id="rId88"/>
    <p:sldId id="354" r:id="rId89"/>
    <p:sldId id="355" r:id="rId90"/>
    <p:sldId id="356" r:id="rId9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2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0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55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1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04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4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92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05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50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42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E755-F908-4D41-8BD2-0E79570ED168}" type="datetimeFigureOut">
              <a:rPr lang="pl-PL" smtClean="0"/>
              <a:t>04.10.2022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36B8-343E-4856-A627-3F1E036396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c.krakow.pl/wytyczne_202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p.pl/interna/chapter/B16.II.2.1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ap.sejm.gov.pl/isap.nsf/DocDetails.xsp?id=WDU2020000177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c.krakow.pl/wytyczne_202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interna/chapter/B16.V.25.1.1.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interna/chapter/B16.II.2.1.#748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.pl/" TargetMode="External"/><Relationship Id="rId2" Type="http://schemas.openxmlformats.org/officeDocument/2006/relationships/hyperlink" Target="http://www.prc.krako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ojdyzur.wiecejnizlek.p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Farmakoterapia ostrych stanów zagrożenia życia w praktyce stomatologicznej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Klinika Chorób Wewnętrznych, Diabetologii i Farmakologii Klinicznej CSK-UM</a:t>
            </a:r>
          </a:p>
          <a:p>
            <a:endParaRPr lang="pl-PL" dirty="0"/>
          </a:p>
          <a:p>
            <a:r>
              <a:rPr lang="pl-PL" dirty="0" smtClean="0"/>
              <a:t>Lek. Piotr Goździk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259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NZK – Resuscytacja krążeniowo-oddechowa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54" y="1376609"/>
            <a:ext cx="7395692" cy="530832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48923" y="6617797"/>
            <a:ext cx="3097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dirty="0">
                <a:hlinkClick r:id="rId3"/>
              </a:rPr>
              <a:t>https://prc.krakow.pl/wytyczne_2021.html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20590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Rytmy do defibrylacji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/>
              <a:t>Częstoskurcz komorowy (VT) bez </a:t>
            </a:r>
            <a:r>
              <a:rPr lang="pl-PL" dirty="0" smtClean="0"/>
              <a:t>tętna	    - Migotanie komór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90600" y="5899574"/>
            <a:ext cx="10371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/>
              <a:t>„Rycina </a:t>
            </a:r>
            <a:r>
              <a:rPr lang="pl-PL" sz="1100" b="1" dirty="0"/>
              <a:t>2.1-1. </a:t>
            </a:r>
            <a:r>
              <a:rPr lang="pl-PL" sz="1100" dirty="0"/>
              <a:t>Komorowe zaburzenia rytmu. </a:t>
            </a:r>
            <a:r>
              <a:rPr lang="pl-PL" sz="1100" b="1" dirty="0"/>
              <a:t>A</a:t>
            </a:r>
            <a:r>
              <a:rPr lang="pl-PL" sz="1100" dirty="0"/>
              <a:t> – jednokształtny częstoskurcz komorowy. </a:t>
            </a:r>
            <a:r>
              <a:rPr lang="pl-PL" sz="1100" b="1" dirty="0"/>
              <a:t>B</a:t>
            </a:r>
            <a:r>
              <a:rPr lang="pl-PL" sz="1100" dirty="0"/>
              <a:t> – trzepotanie komór. </a:t>
            </a:r>
            <a:r>
              <a:rPr lang="pl-PL" sz="1100" b="1" dirty="0"/>
              <a:t>C</a:t>
            </a:r>
            <a:r>
              <a:rPr lang="pl-PL" sz="1100" dirty="0"/>
              <a:t> – wielokształtny częstoskurcz komorowy. </a:t>
            </a:r>
            <a:r>
              <a:rPr lang="pl-PL" sz="1100" b="1" dirty="0"/>
              <a:t>D</a:t>
            </a:r>
            <a:r>
              <a:rPr lang="pl-PL" sz="1100" dirty="0"/>
              <a:t> – migotanie </a:t>
            </a:r>
            <a:r>
              <a:rPr lang="pl-PL" sz="1100" dirty="0" smtClean="0"/>
              <a:t>komór”</a:t>
            </a:r>
          </a:p>
          <a:p>
            <a:r>
              <a:rPr lang="pl-PL" sz="1100" dirty="0"/>
              <a:t>Źródło: </a:t>
            </a:r>
            <a:r>
              <a:rPr lang="pl-PL" sz="1100" dirty="0">
                <a:hlinkClick r:id="rId2"/>
              </a:rPr>
              <a:t>https://www.mp.pl/interna/chapter/B16.II.2.1.</a:t>
            </a:r>
            <a:endParaRPr lang="pl-PL" sz="1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62" y="2597872"/>
            <a:ext cx="8255453" cy="30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Defibrylacja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3" y="1339516"/>
            <a:ext cx="9810638" cy="55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Defibrylacja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Po włączeniu defibrylatora możemy od razu ustawić energie defibrylacji (przyciski albo pokrętło) – 150j do pierwszej defibrylacji</a:t>
            </a:r>
          </a:p>
          <a:p>
            <a:pPr>
              <a:buFontTx/>
              <a:buChar char="-"/>
            </a:pPr>
            <a:r>
              <a:rPr lang="pl-PL" dirty="0" smtClean="0"/>
              <a:t>Miejsce przyłożenia łyżek posmarować żelem albo, przynajmniej, spryskać np. płynem do dezynfekcji</a:t>
            </a:r>
          </a:p>
          <a:p>
            <a:pPr>
              <a:buFontTx/>
              <a:buChar char="-"/>
            </a:pPr>
            <a:r>
              <a:rPr lang="pl-PL" dirty="0" smtClean="0"/>
              <a:t>Łyżki ładujemy albo przyciskiem na urządzeniu (wtedy odłożone na miejscu) albo przyciskiem na uchwycie (wtedy łyżki przyciśnięte w odpowiednim miejscu na klatce piersiowej pacjenta) – nie ładujemy w powietrzu!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74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Defibrylacja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Uwaga:</a:t>
            </a:r>
          </a:p>
          <a:p>
            <a:pPr lvl="1">
              <a:buFontTx/>
              <a:buChar char="-"/>
            </a:pPr>
            <a:r>
              <a:rPr lang="pl-PL" dirty="0" smtClean="0"/>
              <a:t>Przed defibrylacją zakręcamy albo zdejmujemy i oddalamy o przynajmniej metr źródło tlenu</a:t>
            </a:r>
          </a:p>
          <a:p>
            <a:pPr lvl="1">
              <a:buFontTx/>
              <a:buChar char="-"/>
            </a:pPr>
            <a:r>
              <a:rPr lang="pl-PL" dirty="0" smtClean="0"/>
              <a:t>Nie dotykamy chorego w trakcie defibrylacji – ryzyko porażenia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Optymalnie dla skrócenia przerw w uciskaniu klatki piersiowej uciskamy w trakcie ładowania łyżek przyłożonych do chorego, przestajemy tylko na czas wyładowania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777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Defibrylacja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Po wyładowaniu natychmiast wznawiamy uciskanie klatki piersiowej</a:t>
            </a:r>
          </a:p>
          <a:p>
            <a:pPr>
              <a:buFontTx/>
              <a:buChar char="-"/>
            </a:pPr>
            <a:r>
              <a:rPr lang="pl-PL" dirty="0" smtClean="0"/>
              <a:t>Następna defibrylacja po upływie 2 minut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12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Rytmy nie do defibrylacji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 smtClean="0"/>
              <a:t>Asystolia</a:t>
            </a:r>
            <a:r>
              <a:rPr lang="pl-PL" dirty="0" smtClean="0"/>
              <a:t> 		                    - Czynność elektryczna bez tętna (PEA)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64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Leki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7181118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Adrenalina 1mg/ml</a:t>
            </a:r>
          </a:p>
          <a:p>
            <a:pPr lvl="1">
              <a:buFontTx/>
              <a:buChar char="-"/>
            </a:pPr>
            <a:r>
              <a:rPr lang="pl-PL" dirty="0" smtClean="0"/>
              <a:t>Dożylnie, </a:t>
            </a:r>
            <a:r>
              <a:rPr lang="pl-PL" b="1" dirty="0" smtClean="0"/>
              <a:t>bez rozcieńczenia, </a:t>
            </a:r>
            <a:r>
              <a:rPr lang="pl-PL" dirty="0" smtClean="0"/>
              <a:t>po podaniu przepłukać </a:t>
            </a:r>
            <a:r>
              <a:rPr lang="pl-PL" dirty="0" err="1" smtClean="0"/>
              <a:t>wenflon</a:t>
            </a:r>
            <a:r>
              <a:rPr lang="pl-PL" dirty="0" smtClean="0"/>
              <a:t> np. 0,9% NaCl</a:t>
            </a:r>
          </a:p>
          <a:p>
            <a:pPr lvl="1">
              <a:buFontTx/>
              <a:buChar char="-"/>
            </a:pPr>
            <a:r>
              <a:rPr lang="pl-PL" dirty="0" smtClean="0"/>
              <a:t>Co 3-5 minut od pierwszego podania</a:t>
            </a:r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Wskazanie:</a:t>
            </a:r>
          </a:p>
          <a:p>
            <a:pPr lvl="2">
              <a:buFontTx/>
              <a:buChar char="-"/>
            </a:pPr>
            <a:r>
              <a:rPr lang="pl-PL" dirty="0" err="1" smtClean="0"/>
              <a:t>Asystolia</a:t>
            </a:r>
            <a:r>
              <a:rPr lang="pl-PL" dirty="0" smtClean="0"/>
              <a:t>/PEA – od razu</a:t>
            </a:r>
          </a:p>
          <a:p>
            <a:pPr lvl="2">
              <a:buFontTx/>
              <a:buChar char="-"/>
            </a:pPr>
            <a:r>
              <a:rPr lang="pl-PL" dirty="0" smtClean="0"/>
              <a:t>VF/VT bez tętna – po 3. nieskutecznej defibrylacji</a:t>
            </a:r>
          </a:p>
          <a:p>
            <a:pPr lvl="1">
              <a:buFontTx/>
              <a:buChar char="-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7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Leki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7363867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err="1" smtClean="0"/>
              <a:t>Amiodaron</a:t>
            </a:r>
            <a:r>
              <a:rPr lang="pl-PL" dirty="0" smtClean="0"/>
              <a:t> 50mg/ml (150mg w ampułce)</a:t>
            </a:r>
          </a:p>
          <a:p>
            <a:pPr lvl="1">
              <a:buFontTx/>
              <a:buChar char="-"/>
            </a:pPr>
            <a:r>
              <a:rPr lang="pl-PL" dirty="0" smtClean="0"/>
              <a:t>Dożylnie (powoli), 300mg (2 ampułki), </a:t>
            </a:r>
            <a:r>
              <a:rPr lang="pl-PL" b="1" dirty="0" smtClean="0"/>
              <a:t>rozcieńczony w 20ml  5% glukozy</a:t>
            </a:r>
            <a:r>
              <a:rPr lang="pl-PL" dirty="0" smtClean="0"/>
              <a:t>, po podaniu przepłukać </a:t>
            </a:r>
            <a:r>
              <a:rPr lang="pl-PL" dirty="0" err="1" smtClean="0"/>
              <a:t>wenflon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err="1" smtClean="0"/>
              <a:t>Amiodaron</a:t>
            </a:r>
            <a:r>
              <a:rPr lang="pl-PL" dirty="0" smtClean="0"/>
              <a:t> przy rozcieńczaniu może się pienić, żeby tego uniknąć nabieramy do strzykawki niewielką ilość 5% glukozy (np. </a:t>
            </a:r>
            <a:r>
              <a:rPr lang="pl-PL" dirty="0"/>
              <a:t>3</a:t>
            </a:r>
            <a:r>
              <a:rPr lang="pl-PL" dirty="0" smtClean="0"/>
              <a:t>ml), potem lek, potem dopełniamy strzykawkę glukozą</a:t>
            </a:r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Wskazanie: VT bez tętna/VF po 3 nieskutecznych defibrylacjach. Po 5. nieskutecznej defibrylacji można podać dodatkowe 150mg.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7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Leki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72390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Lidokaina 20mg/ml </a:t>
            </a:r>
            <a:r>
              <a:rPr lang="pl-PL" dirty="0" smtClean="0"/>
              <a:t>(40mg </a:t>
            </a:r>
            <a:r>
              <a:rPr lang="pl-PL" dirty="0" smtClean="0"/>
              <a:t>w ampułce)</a:t>
            </a:r>
          </a:p>
          <a:p>
            <a:pPr lvl="1">
              <a:buFontTx/>
              <a:buChar char="-"/>
            </a:pPr>
            <a:r>
              <a:rPr lang="pl-PL" dirty="0" smtClean="0"/>
              <a:t>Lek alternatywny dla </a:t>
            </a:r>
            <a:r>
              <a:rPr lang="pl-PL" dirty="0" err="1" smtClean="0"/>
              <a:t>amiodaronu</a:t>
            </a:r>
            <a:r>
              <a:rPr lang="pl-PL" dirty="0" smtClean="0"/>
              <a:t> – pierwsze podanie </a:t>
            </a:r>
            <a:r>
              <a:rPr lang="pl-PL" dirty="0" smtClean="0"/>
              <a:t>100mg, </a:t>
            </a:r>
            <a:r>
              <a:rPr lang="pl-PL" dirty="0" smtClean="0"/>
              <a:t>ewentualne następnie 50mg </a:t>
            </a:r>
            <a:r>
              <a:rPr lang="pl-PL" dirty="0" smtClean="0"/>
              <a:t>dożylnie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Nie jest przeciwwskazany u kobiet w ciąży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7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6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Zestaw przeciwwstrząsowy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017168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Obwieszczenie Ministra Zdrowia z dnia 29.09.2020r: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https://isap.sejm.gov.pl/isap.nsf/DocDetails.xsp?id=WDU20200001772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1" y="158686"/>
            <a:ext cx="4812632" cy="64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NZK – </a:t>
            </a:r>
            <a:r>
              <a:rPr lang="pl-PL" dirty="0" smtClean="0"/>
              <a:t>wytyczne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>
                <a:hlinkClick r:id="rId2"/>
              </a:rPr>
              <a:t>https://prc.krakow.pl/wytyczne_2021.html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7732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Ostre zespoły wieńcowe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944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Ostre zespoły wieńcowe (OZW)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Typowy ból dławicowy:</a:t>
            </a:r>
          </a:p>
          <a:p>
            <a:pPr lvl="1">
              <a:buFontTx/>
              <a:buChar char="-"/>
            </a:pPr>
            <a:r>
              <a:rPr lang="pl-PL" dirty="0" smtClean="0"/>
              <a:t>Umiejscowiony </a:t>
            </a:r>
            <a:r>
              <a:rPr lang="pl-PL" dirty="0" err="1" smtClean="0"/>
              <a:t>zamostkowo</a:t>
            </a:r>
            <a:r>
              <a:rPr lang="pl-PL" dirty="0" smtClean="0"/>
              <a:t>, może promieniować do szyi, żuchwy, nadbrzusza, ramion</a:t>
            </a:r>
          </a:p>
          <a:p>
            <a:pPr lvl="1">
              <a:buFontTx/>
              <a:buChar char="-"/>
            </a:pPr>
            <a:r>
              <a:rPr lang="pl-PL" dirty="0" smtClean="0"/>
              <a:t>Zwykle o charakterze ucisku, dławienia lub gniecenia</a:t>
            </a:r>
          </a:p>
          <a:p>
            <a:pPr lvl="1">
              <a:buFontTx/>
              <a:buChar char="-"/>
            </a:pPr>
            <a:r>
              <a:rPr lang="pl-PL" dirty="0" smtClean="0"/>
              <a:t>Wywoływany przez wysiłek fizyczny (może też występować w spoczynku – dalej)</a:t>
            </a:r>
          </a:p>
          <a:p>
            <a:pPr lvl="1">
              <a:buFontTx/>
              <a:buChar char="-"/>
            </a:pPr>
            <a:r>
              <a:rPr lang="pl-PL" dirty="0" smtClean="0"/>
              <a:t>Trwa kilka minut i jest niezależny od pozycji ciała i oddechu</a:t>
            </a:r>
          </a:p>
          <a:p>
            <a:pPr lvl="1">
              <a:buFontTx/>
              <a:buChar char="-"/>
            </a:pPr>
            <a:r>
              <a:rPr lang="pl-PL" dirty="0" smtClean="0"/>
              <a:t>Ustępuje do 3 minut po podaniu </a:t>
            </a:r>
            <a:r>
              <a:rPr lang="pl-PL" b="1" dirty="0" smtClean="0"/>
              <a:t>nitrogliceryny</a:t>
            </a:r>
            <a:r>
              <a:rPr lang="pl-PL" dirty="0" smtClean="0"/>
              <a:t> podjęzykowo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1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OZW – skala CCS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Czterostopniowa klasyfikacja nasilenia dławicy piersiowej – w kontekście OZW interesuje nas klasa III i IV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Klasa III </a:t>
            </a:r>
          </a:p>
          <a:p>
            <a:pPr lvl="1">
              <a:buFontTx/>
              <a:buChar char="-"/>
            </a:pPr>
            <a:r>
              <a:rPr lang="pl-PL" dirty="0" smtClean="0"/>
              <a:t>„Znaczne ograniczenie zwykłej aktywności fizycznej. Dławica występuje po przejściu 100-200m po terenie płaskim lub przy wchodzeniu po schodach na jedno piętro w normalnym tempie w zwykłych warunkach”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Klasa IV</a:t>
            </a:r>
          </a:p>
          <a:p>
            <a:pPr lvl="1">
              <a:buFontTx/>
              <a:buChar char="-"/>
            </a:pPr>
            <a:r>
              <a:rPr lang="pl-PL" dirty="0" smtClean="0"/>
              <a:t>Jakakolwiek aktywność fizyczna wywołuje dławicę, może występować w spoczynku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30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OZW – postępowanie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Wykonanie zapisu EKG 12-odprowadzeniowego (jeśli jest dostępne)</a:t>
            </a:r>
          </a:p>
          <a:p>
            <a:pPr>
              <a:buFontTx/>
              <a:buChar char="-"/>
            </a:pPr>
            <a:r>
              <a:rPr lang="pl-PL" dirty="0" smtClean="0"/>
              <a:t>Podłączenie do kardiomonitora/defibrylatora</a:t>
            </a:r>
          </a:p>
          <a:p>
            <a:pPr>
              <a:buFontTx/>
              <a:buChar char="-"/>
            </a:pPr>
            <a:r>
              <a:rPr lang="pl-PL" dirty="0" smtClean="0"/>
              <a:t>Pomiar ciśnienia tętniczego i saturacji</a:t>
            </a:r>
          </a:p>
          <a:p>
            <a:pPr>
              <a:buFontTx/>
              <a:buChar char="-"/>
            </a:pPr>
            <a:r>
              <a:rPr lang="pl-PL" dirty="0" smtClean="0"/>
              <a:t>Tlenoterapia tylko dla chorych, u których saturacja &lt;= 90%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Niezależnie od typu OZW: nitrogliceryna podjęzykowo (rozszerza naczynia i zmniejsza zapotrzebowanie serca na tlen -&gt; m.in. działanie przeciwbólowe)</a:t>
            </a:r>
          </a:p>
          <a:p>
            <a:pPr>
              <a:buFontTx/>
              <a:buChar char="-"/>
            </a:pPr>
            <a:r>
              <a:rPr lang="pl-PL" dirty="0" smtClean="0"/>
              <a:t>Wezwanie pomocy (</a:t>
            </a:r>
            <a:r>
              <a:rPr lang="pl-PL" dirty="0" err="1" smtClean="0"/>
              <a:t>tel</a:t>
            </a:r>
            <a:r>
              <a:rPr lang="pl-PL" dirty="0" smtClean="0"/>
              <a:t>: 112)</a:t>
            </a:r>
          </a:p>
          <a:p>
            <a:pPr marL="0" indent="0">
              <a:buNone/>
            </a:pPr>
            <a:r>
              <a:rPr lang="pl-PL" dirty="0" smtClean="0"/>
              <a:t>- Optymalnym byłoby podanie ASA 150-300mg – brak w zestawie przeciwwstrząsowym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01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OZW – Nitrogliceryna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0180" y="1690688"/>
            <a:ext cx="7524287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Podanie podjęzykowe </a:t>
            </a:r>
          </a:p>
          <a:p>
            <a:pPr>
              <a:buFontTx/>
              <a:buChar char="-"/>
            </a:pPr>
            <a:r>
              <a:rPr lang="pl-PL" dirty="0"/>
              <a:t>1 dawka co 5 min, maks. do 3 dawek w ciągu 15 </a:t>
            </a:r>
            <a:r>
              <a:rPr lang="pl-PL" dirty="0" smtClean="0"/>
              <a:t>min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Przeciwwskazania:</a:t>
            </a:r>
          </a:p>
          <a:p>
            <a:pPr lvl="1">
              <a:buFontTx/>
              <a:buChar char="-"/>
            </a:pPr>
            <a:r>
              <a:rPr lang="pl-PL" dirty="0"/>
              <a:t>Nadwrażliwość na azotany lub którykolwiek składnik preparatu, stany przebiegające ze zwiększonym ciśnieniem śródczaszkowym (np. krwotok mózgowy, uraz głowy), dławica piersiowa spowodowana </a:t>
            </a:r>
            <a:r>
              <a:rPr lang="pl-PL" dirty="0" err="1"/>
              <a:t>kardiomiopatią</a:t>
            </a:r>
            <a:r>
              <a:rPr lang="pl-PL" dirty="0"/>
              <a:t> przerostową ze zwężeniem drogi odpływu, równoległe stosowanie inhibitorów </a:t>
            </a:r>
            <a:r>
              <a:rPr lang="pl-PL" dirty="0" err="1"/>
              <a:t>fosfodiesterazy</a:t>
            </a:r>
            <a:r>
              <a:rPr lang="pl-PL" dirty="0"/>
              <a:t> typu 5 lub </a:t>
            </a:r>
            <a:r>
              <a:rPr lang="pl-PL" dirty="0" err="1"/>
              <a:t>riocyguatu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7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OZW bez uniesienia odcinka ST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B-</a:t>
            </a:r>
            <a:r>
              <a:rPr lang="pl-PL" dirty="0" err="1" smtClean="0"/>
              <a:t>bloker</a:t>
            </a:r>
            <a:r>
              <a:rPr lang="pl-PL" dirty="0" smtClean="0"/>
              <a:t> – </a:t>
            </a:r>
            <a:r>
              <a:rPr lang="pl-PL" dirty="0" err="1" smtClean="0"/>
              <a:t>metoprolol</a:t>
            </a:r>
            <a:r>
              <a:rPr lang="pl-PL" dirty="0" smtClean="0"/>
              <a:t> – zmniejsza niedokrwienie mięśnia sercowego, zawału i zgonu – 2,5-5mg dożylnie w ciągu 2 minut (najlepiej rozcieńczyć 1 ampułkę 5mg w 20ml 0,9% NaCl) – podać, jeśli nie ma przeciwwskazań</a:t>
            </a:r>
          </a:p>
          <a:p>
            <a:pPr>
              <a:buFontTx/>
              <a:buChar char="-"/>
            </a:pPr>
            <a:r>
              <a:rPr lang="pl-PL" dirty="0" smtClean="0"/>
              <a:t>ACEI – </a:t>
            </a:r>
            <a:r>
              <a:rPr lang="pl-PL" dirty="0" err="1" smtClean="0"/>
              <a:t>captopril</a:t>
            </a:r>
            <a:r>
              <a:rPr lang="pl-PL" dirty="0" smtClean="0"/>
              <a:t> – U pacjentów, u których utrzymuje się podwyższone ciśnienie pomimo podaży ww. leków. Doustnie.</a:t>
            </a:r>
          </a:p>
          <a:p>
            <a:pPr>
              <a:buFontTx/>
              <a:buChar char="-"/>
            </a:pPr>
            <a:r>
              <a:rPr lang="pl-PL" dirty="0" smtClean="0"/>
              <a:t>Morfina – w razie utrzymującego się bólu, pobudzenia lub obrzęku płuc – 3-5mg dożylnie w dawkach podzielonych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878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OZW z uniesieniem odcinka ST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B-</a:t>
            </a:r>
            <a:r>
              <a:rPr lang="pl-PL" dirty="0" err="1" smtClean="0"/>
              <a:t>bloker</a:t>
            </a:r>
            <a:r>
              <a:rPr lang="pl-PL" dirty="0" smtClean="0"/>
              <a:t> – zalecane podanie doustne, brak w zestawie przeciwwstrząsowym</a:t>
            </a:r>
          </a:p>
          <a:p>
            <a:pPr>
              <a:buFontTx/>
              <a:buChar char="-"/>
            </a:pPr>
            <a:r>
              <a:rPr lang="pl-PL" dirty="0" smtClean="0"/>
              <a:t>Morfina – w razie utrzymującego się bólu, pobudzenia lub obrzęku płuc – 3-5mg dożylnie w dawkach podzielonych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4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Zaburzenia rytmu serca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95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rytmu serca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46" y="1377482"/>
            <a:ext cx="5275384" cy="466530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04118" y="6042787"/>
            <a:ext cx="3518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dirty="0">
                <a:hlinkClick r:id="rId3"/>
              </a:rPr>
              <a:t>https://www.mp.pl/interna/chapter/B16.V.25.1.1.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9236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Nagłe zatrzymanie krążenia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67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rytmu serca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Najważniejsze:</a:t>
            </a:r>
          </a:p>
          <a:p>
            <a:pPr lvl="1">
              <a:buFontTx/>
              <a:buChar char="-"/>
            </a:pPr>
            <a:r>
              <a:rPr lang="pl-PL" dirty="0" smtClean="0"/>
              <a:t>Wykonaj EKG</a:t>
            </a:r>
          </a:p>
          <a:p>
            <a:pPr lvl="1">
              <a:buFontTx/>
              <a:buChar char="-"/>
            </a:pPr>
            <a:r>
              <a:rPr lang="pl-PL" dirty="0" smtClean="0"/>
              <a:t>Optymalnie podłącz kardiomonitor/defibrylator</a:t>
            </a:r>
          </a:p>
          <a:p>
            <a:pPr lvl="1">
              <a:buFontTx/>
              <a:buChar char="-"/>
            </a:pPr>
            <a:r>
              <a:rPr lang="pl-PL" dirty="0" smtClean="0"/>
              <a:t>Monitoruj ciśnienie tętnice, czynność serca oraz saturacje krwi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174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rytmu serca – niestabilny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Objawy:</a:t>
            </a:r>
          </a:p>
          <a:p>
            <a:pPr lvl="1">
              <a:buFontTx/>
              <a:buChar char="-"/>
            </a:pPr>
            <a:r>
              <a:rPr lang="pl-PL" dirty="0" smtClean="0"/>
              <a:t>Wstrząs (NIBP &lt;90/60 mmHg)</a:t>
            </a:r>
          </a:p>
          <a:p>
            <a:pPr lvl="1">
              <a:buFontTx/>
              <a:buChar char="-"/>
            </a:pPr>
            <a:r>
              <a:rPr lang="pl-PL" dirty="0" smtClean="0"/>
              <a:t>Utrata przytomności</a:t>
            </a:r>
          </a:p>
          <a:p>
            <a:pPr lvl="1">
              <a:buFontTx/>
              <a:buChar char="-"/>
            </a:pPr>
            <a:r>
              <a:rPr lang="pl-PL" dirty="0" smtClean="0"/>
              <a:t>Bóle </a:t>
            </a:r>
            <a:r>
              <a:rPr lang="pl-PL" dirty="0" err="1" smtClean="0"/>
              <a:t>stenokardialne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Cechy zastoju w krążeniu płucnym – „furczący, trzeszczący oddech”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Telefon pod 112 </a:t>
            </a:r>
          </a:p>
          <a:p>
            <a:pPr lvl="1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014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niestabilny - </a:t>
            </a:r>
            <a:r>
              <a:rPr lang="pl-PL" dirty="0" err="1" smtClean="0"/>
              <a:t>tachyarytmia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Leczenie – kardiowersja elektryczna (znacznie skuteczniejsza i równie bezpieczna jak farmakologiczna)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999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Kardiowersja elektryczna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Wyładowanie MUSI być zsynchronizowane z załamkiem R (wciskamy SYNC na defibrylatorze)</a:t>
            </a:r>
          </a:p>
          <a:p>
            <a:pPr>
              <a:buFontTx/>
              <a:buChar char="-"/>
            </a:pPr>
            <a:r>
              <a:rPr lang="pl-PL" dirty="0" smtClean="0"/>
              <a:t>Ustawiamy odpowiednią energię kardiowersji na urządzeniu (zazwyczaj pokrętłem)</a:t>
            </a:r>
          </a:p>
          <a:p>
            <a:pPr>
              <a:buFontTx/>
              <a:buChar char="-"/>
            </a:pPr>
            <a:r>
              <a:rPr lang="pl-PL" dirty="0" smtClean="0"/>
              <a:t>Przykładamy łyżki lub przyklejamy elektrody jak w defibrylacji</a:t>
            </a:r>
          </a:p>
          <a:p>
            <a:pPr>
              <a:buFontTx/>
              <a:buChar char="-"/>
            </a:pPr>
            <a:r>
              <a:rPr lang="pl-PL" dirty="0" smtClean="0"/>
              <a:t>Naciskamy przycisk wyładowania (wyładowanie może nastąpić kilka sekund po wciśnięciu przycisku – synchronizacja z R)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236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Kardiowersja elektryczna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Kardiowersja jest procedurą bolesną – według wytycznych pacjentów przytomnych należy poddać </a:t>
            </a:r>
            <a:r>
              <a:rPr lang="pl-PL" dirty="0" err="1" smtClean="0"/>
              <a:t>analgosedacji</a:t>
            </a:r>
            <a:r>
              <a:rPr lang="pl-PL" dirty="0" smtClean="0"/>
              <a:t> lub sedacji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Dlaczego </a:t>
            </a:r>
            <a:r>
              <a:rPr lang="pl-PL" dirty="0" err="1" smtClean="0"/>
              <a:t>analgosedacja</a:t>
            </a:r>
            <a:r>
              <a:rPr lang="pl-PL" dirty="0" smtClean="0"/>
              <a:t> proceduralna w gabinecie dentystycznym jest złym pomysłem?</a:t>
            </a:r>
          </a:p>
          <a:p>
            <a:pPr lvl="1">
              <a:buFontTx/>
              <a:buChar char="-"/>
            </a:pPr>
            <a:r>
              <a:rPr lang="pl-PL" dirty="0" smtClean="0"/>
              <a:t>Brak doświadczenia personelu</a:t>
            </a:r>
          </a:p>
          <a:p>
            <a:pPr lvl="1">
              <a:buFontTx/>
              <a:buChar char="-"/>
            </a:pPr>
            <a:r>
              <a:rPr lang="pl-PL" dirty="0" smtClean="0"/>
              <a:t>Brak możliwości ewentualnego zabezpieczenia dróg oddechowych (brak doświadczenia w intubacji)</a:t>
            </a:r>
          </a:p>
          <a:p>
            <a:pPr lvl="1">
              <a:buFontTx/>
              <a:buChar char="-"/>
            </a:pPr>
            <a:r>
              <a:rPr lang="pl-PL" dirty="0" smtClean="0"/>
              <a:t>Brak dostępności do zazwyczaj stosowanych do tego celu leków (</a:t>
            </a:r>
            <a:r>
              <a:rPr lang="pl-PL" dirty="0" err="1" smtClean="0"/>
              <a:t>midazolam</a:t>
            </a:r>
            <a:r>
              <a:rPr lang="pl-PL" dirty="0" smtClean="0"/>
              <a:t>/</a:t>
            </a:r>
            <a:r>
              <a:rPr lang="pl-PL" dirty="0" err="1" smtClean="0"/>
              <a:t>propofol</a:t>
            </a:r>
            <a:r>
              <a:rPr lang="pl-PL" dirty="0" smtClean="0"/>
              <a:t> i fentanyl)</a:t>
            </a:r>
          </a:p>
          <a:p>
            <a:pPr lvl="1">
              <a:buFontTx/>
              <a:buChar char="-"/>
            </a:pPr>
            <a:r>
              <a:rPr lang="pl-PL" dirty="0" smtClean="0"/>
              <a:t>Brak prawnej możliwości wykonania procedury przez lekarza-dentystę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23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Kardiowersja elektryczna - energia 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87457"/>
              </p:ext>
            </p:extLst>
          </p:nvPr>
        </p:nvGraphicFramePr>
        <p:xfrm>
          <a:off x="2032000" y="197944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368710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2192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Częstoskurcz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Energia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4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Migotanie przedsionków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Najwyższa dostępna</a:t>
                      </a:r>
                      <a:r>
                        <a:rPr lang="pl-PL" baseline="0" dirty="0" smtClean="0"/>
                        <a:t> energia kardiowersji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1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Trzepotanie</a:t>
                      </a:r>
                      <a:r>
                        <a:rPr lang="pl-PL" baseline="0" dirty="0" smtClean="0"/>
                        <a:t> przedsionków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70-120j,</a:t>
                      </a:r>
                      <a:r>
                        <a:rPr lang="pl-PL" baseline="0" dirty="0" smtClean="0"/>
                        <a:t> następnie zwiększać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0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Częstoskurcz</a:t>
                      </a:r>
                      <a:r>
                        <a:rPr lang="pl-PL" baseline="0" dirty="0" smtClean="0"/>
                        <a:t> nadkomorowy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70-120j, następnie zwiększać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30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Częstoskurcz komorowy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120-150j,</a:t>
                      </a:r>
                      <a:r>
                        <a:rPr lang="pl-PL" baseline="0" dirty="0" smtClean="0"/>
                        <a:t> następnie zwiększać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16205"/>
                  </a:ext>
                </a:extLst>
              </a:tr>
            </a:tbl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812632"/>
            <a:ext cx="10515600" cy="13643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W razie braku powrotu rytmu zatokowego i dalszej niestabilności chorego należy podać 300mg </a:t>
            </a:r>
            <a:r>
              <a:rPr lang="pl-PL" dirty="0" err="1" smtClean="0"/>
              <a:t>amiodaronu</a:t>
            </a:r>
            <a:r>
              <a:rPr lang="pl-PL" dirty="0" smtClean="0"/>
              <a:t> iv (w ciągu 10-20 minut) 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979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niestabilny - bradykardia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7516267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Atropina 1mg/ml (1mg w ampułce)</a:t>
            </a:r>
          </a:p>
          <a:p>
            <a:pPr lvl="1">
              <a:buFontTx/>
              <a:buChar char="-"/>
            </a:pPr>
            <a:r>
              <a:rPr lang="pl-PL" dirty="0" smtClean="0"/>
              <a:t>Dożylnie, 0,5-1mg (0,5-1 ampułka), można rozcieńczyć np. w 10ml  0,9% NaCl celem łatwiejszego wymierzenia dawki</a:t>
            </a:r>
          </a:p>
          <a:p>
            <a:pPr lvl="1">
              <a:buFontTx/>
              <a:buChar char="-"/>
            </a:pPr>
            <a:r>
              <a:rPr lang="pl-PL" dirty="0" smtClean="0"/>
              <a:t>W razie braku efektu powtarzać co 3-5 minut, dawka maksymalna 3mg</a:t>
            </a:r>
          </a:p>
          <a:p>
            <a:pPr lvl="1">
              <a:buFontTx/>
              <a:buChar char="-"/>
            </a:pPr>
            <a:r>
              <a:rPr lang="pl-PL" dirty="0" smtClean="0"/>
              <a:t>NIE podawać pacjentom po przeszczepie serca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 razie nieskuteczności atropiny należy rozważyć przezskórną stymulacje serca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7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4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Przezskórna stymulacja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l-PL" dirty="0" smtClean="0"/>
              <a:t>Inne ułożenie elektrod niż standardowo – elektrody w pozycji przód-tył</a:t>
            </a:r>
          </a:p>
          <a:p>
            <a:pPr>
              <a:buFontTx/>
              <a:buChar char="-"/>
            </a:pPr>
            <a:r>
              <a:rPr lang="pl-PL" dirty="0" smtClean="0"/>
              <a:t>Przewód od elektrod wpięty w gniazdo przeznaczone do elektrostymulacji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Wybieramy tryb stymulacji, ustawiamy najpierw częstotliwość stymulacji  (np. 70/min)</a:t>
            </a:r>
          </a:p>
          <a:p>
            <a:pPr>
              <a:buFontTx/>
              <a:buChar char="-"/>
            </a:pPr>
            <a:r>
              <a:rPr lang="pl-PL" dirty="0" smtClean="0"/>
              <a:t>Następnie ustawiamy natężenie prądu do takiego, przy którym po każdej iglicy stymulacji na monitorze widoczne będzie pobudzenie komorowe ORAZ wyczuwalne będzie zgodne tętno na tętnicy UDOWEJ</a:t>
            </a:r>
          </a:p>
          <a:p>
            <a:pPr>
              <a:buFontTx/>
              <a:buChar char="-"/>
            </a:pPr>
            <a:r>
              <a:rPr lang="pl-PL" dirty="0" smtClean="0"/>
              <a:t>Po uzyskaniu ww. punktów zwiększamy natężenie o około 10%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489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Przezskórna stymulacja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Jest to procedura bolesna, jak kardiowersja – uwaga odnośnie </a:t>
            </a:r>
            <a:r>
              <a:rPr lang="pl-PL" dirty="0" err="1" smtClean="0"/>
              <a:t>analgosedacji</a:t>
            </a:r>
            <a:r>
              <a:rPr lang="pl-PL" dirty="0" smtClean="0"/>
              <a:t> jak wcześniej – do rozważenia podanie morfiny iv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/>
              <a:t>Dlaczego </a:t>
            </a:r>
            <a:r>
              <a:rPr lang="pl-PL" dirty="0" err="1"/>
              <a:t>analgosedacja</a:t>
            </a:r>
            <a:r>
              <a:rPr lang="pl-PL" dirty="0"/>
              <a:t> proceduralna w gabinecie dentystycznym jest złym pomysłem?</a:t>
            </a:r>
          </a:p>
          <a:p>
            <a:pPr lvl="1">
              <a:buFontTx/>
              <a:buChar char="-"/>
            </a:pPr>
            <a:r>
              <a:rPr lang="pl-PL" dirty="0"/>
              <a:t>Brak doświadczenia personelu</a:t>
            </a:r>
          </a:p>
          <a:p>
            <a:pPr lvl="1">
              <a:buFontTx/>
              <a:buChar char="-"/>
            </a:pPr>
            <a:r>
              <a:rPr lang="pl-PL" dirty="0"/>
              <a:t>Brak możliwości ewentualnego zabezpieczenia dróg oddechowych (brak doświadczenia w intubacji)</a:t>
            </a:r>
          </a:p>
          <a:p>
            <a:pPr lvl="1">
              <a:buFontTx/>
              <a:buChar char="-"/>
            </a:pPr>
            <a:r>
              <a:rPr lang="pl-PL" dirty="0"/>
              <a:t>Brak dostępności do zazwyczaj stosowanych do tego celu leków (</a:t>
            </a:r>
            <a:r>
              <a:rPr lang="pl-PL" dirty="0" err="1"/>
              <a:t>midazolam</a:t>
            </a:r>
            <a:r>
              <a:rPr lang="pl-PL" dirty="0"/>
              <a:t>/</a:t>
            </a:r>
            <a:r>
              <a:rPr lang="pl-PL" dirty="0" err="1"/>
              <a:t>propofol</a:t>
            </a:r>
            <a:r>
              <a:rPr lang="pl-PL" dirty="0"/>
              <a:t> i fentanyl)</a:t>
            </a:r>
          </a:p>
          <a:p>
            <a:pPr lvl="1">
              <a:buFontTx/>
              <a:buChar char="-"/>
            </a:pPr>
            <a:r>
              <a:rPr lang="pl-PL" dirty="0"/>
              <a:t>Brak prawnej możliwości wykonania procedury przez lekarza-dentystę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676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rytmu serca - stabilny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Brak objawów niestabilności hemodynamicznej, </a:t>
            </a:r>
            <a:r>
              <a:rPr lang="pl-PL" dirty="0" err="1" smtClean="0"/>
              <a:t>tj</a:t>
            </a:r>
            <a:r>
              <a:rPr lang="pl-PL" dirty="0" smtClean="0"/>
              <a:t>:</a:t>
            </a:r>
          </a:p>
          <a:p>
            <a:pPr lvl="1">
              <a:buFontTx/>
              <a:buChar char="-"/>
            </a:pPr>
            <a:r>
              <a:rPr lang="pl-PL" dirty="0" smtClean="0"/>
              <a:t>Ciśnienie tętnicze &gt;90/60mmHg</a:t>
            </a:r>
          </a:p>
          <a:p>
            <a:pPr lvl="1">
              <a:buFontTx/>
              <a:buChar char="-"/>
            </a:pPr>
            <a:r>
              <a:rPr lang="pl-PL" dirty="0" smtClean="0"/>
              <a:t>Brak bólów w klatce piersiowej</a:t>
            </a: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Przytomny i w kontakcie słowno-logicznym</a:t>
            </a:r>
          </a:p>
          <a:p>
            <a:pPr lvl="1">
              <a:buFontTx/>
              <a:buChar char="-"/>
            </a:pPr>
            <a:r>
              <a:rPr lang="pl-PL" dirty="0" smtClean="0"/>
              <a:t>Bez zaburzeń oddychania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Najczęściej chory będzie zgłaszał uczucie kołatania serca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6178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Nagłe zatrzymanie krążenia (NZK)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Ustanie lub znaczne upośledzenie mechanicznej czynności serca, cechująca się brakiem zarówno reakcji chorego na bodźce, jak i wyczuwalnego tętna na dużych tętnicach oraz bezdechem lub agonalnym oddechem – definicja z Interny Szczeklika 2022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b="1" dirty="0" smtClean="0"/>
              <a:t>Czyli: </a:t>
            </a:r>
          </a:p>
          <a:p>
            <a:pPr lvl="1">
              <a:buFontTx/>
              <a:buChar char="-"/>
            </a:pPr>
            <a:r>
              <a:rPr lang="pl-PL" b="1" dirty="0" smtClean="0"/>
              <a:t>Nieprzytomny</a:t>
            </a:r>
          </a:p>
          <a:p>
            <a:pPr lvl="1">
              <a:buFontTx/>
              <a:buChar char="-"/>
            </a:pPr>
            <a:r>
              <a:rPr lang="pl-PL" b="1" dirty="0" smtClean="0"/>
              <a:t>Nie oddycha lub oddycha nieprawidłowo</a:t>
            </a:r>
          </a:p>
          <a:p>
            <a:pPr lvl="1">
              <a:buFontTx/>
              <a:buChar char="-"/>
            </a:pPr>
            <a:r>
              <a:rPr lang="pl-PL" b="1" dirty="0" smtClean="0"/>
              <a:t>Brak wyczuwalnego tętna na tętnicach szyjnych/udowych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21212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tachykardia, wąskie QRS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Zabiegi zwiększające napięcie nerwu błędnego:</a:t>
            </a:r>
          </a:p>
          <a:p>
            <a:pPr lvl="1">
              <a:buFontTx/>
              <a:buChar char="-"/>
            </a:pPr>
            <a:r>
              <a:rPr lang="pl-PL" dirty="0" smtClean="0"/>
              <a:t>Próba </a:t>
            </a:r>
            <a:r>
              <a:rPr lang="pl-PL" dirty="0" err="1" smtClean="0"/>
              <a:t>Valsalvy</a:t>
            </a:r>
            <a:r>
              <a:rPr lang="pl-PL" dirty="0"/>
              <a:t> </a:t>
            </a:r>
            <a:r>
              <a:rPr lang="pl-PL" dirty="0" smtClean="0"/>
              <a:t>(najlepiej zmodyfikowana, pod koniec chory kładzie się i unosi kończyny dolne)</a:t>
            </a:r>
          </a:p>
          <a:p>
            <a:pPr lvl="1">
              <a:buFontTx/>
              <a:buChar char="-"/>
            </a:pPr>
            <a:r>
              <a:rPr lang="pl-PL" dirty="0" smtClean="0"/>
              <a:t>Masaż zatoki szyjnej (JEDNOSTRONNIE), zanurzenie twarzy w zimnej wodzie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Szczególnie skutecznie w przypadku AVRT/AVNRT (jeśli wiemy, że jest u chorego w wywiadzie, częsta przyczyna u osób młodych, nie leczących się wcześniej) – mogą przerwać częstoskurcz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 razie braku reakcji możemy podać </a:t>
            </a:r>
            <a:r>
              <a:rPr lang="pl-PL" dirty="0" err="1" smtClean="0"/>
              <a:t>metoprolol</a:t>
            </a:r>
            <a:r>
              <a:rPr lang="pl-PL" dirty="0" smtClean="0"/>
              <a:t> iv (pod kontrolą NIBP)</a:t>
            </a:r>
          </a:p>
          <a:p>
            <a:pPr marL="0" indent="0">
              <a:buNone/>
            </a:pPr>
            <a:r>
              <a:rPr lang="pl-PL" dirty="0" smtClean="0"/>
              <a:t>- Jeśli nadal utrzymuje się częstoskurcz – kierujemy do szpitala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62577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</a:t>
            </a:r>
            <a:r>
              <a:rPr lang="pl-PL" dirty="0" err="1" smtClean="0"/>
              <a:t>tachyarytmia</a:t>
            </a:r>
            <a:r>
              <a:rPr lang="pl-PL" dirty="0" smtClean="0"/>
              <a:t>, wąskie QRS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U chorych z migotaniem przedsionków w wywiadzie manewry zwiększające napięcie nerwu błędnego nie przyniosą skutku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Możemy podać </a:t>
            </a:r>
            <a:r>
              <a:rPr lang="pl-PL" dirty="0" err="1" smtClean="0"/>
              <a:t>metoprolol</a:t>
            </a:r>
            <a:r>
              <a:rPr lang="pl-PL" dirty="0" smtClean="0"/>
              <a:t> iv (pod kontrolą NIBP)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Jeśli nadal utrzymuje się częstoskurcz – kierujemy do szpitala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Jeśli na podstawie EKG rozpoznamy migotanie przedsionków, a chory nie miał go wcześniej zdiagnozowanego lepiej skierować pacjenta do szpitala niż samodzielnie wykonywać kardiowersje farmakologiczną – nie wiemy od kiedy rzeczywiście trwa arytmia, możemy spowodować udar niedokrwienny mózgu.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11282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tachykardia, szerokie QRS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Teoretycznie powinno się różnicować częstoskurcze z szerokim QRS w zależności od źródła pobudzenia na podstawie EKG, ale „w razie jakichkolwiek wątpliwości co do pochodzenia częstoskurczu z szerokimi zespołami QRS chorego należy leczyć tak jak w przypadku VT” (częstoskurczu komorowego) [Interna Szczeklika] – tak też będziemy robić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65339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tachykardia, szerokie QRS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Zgodnie z wytycznymi ESC z 2015 u takich chorych należy preferować kardiowersję elektryczną – brak możliwości bezpiecznej </a:t>
            </a:r>
            <a:r>
              <a:rPr lang="pl-PL" dirty="0" err="1" smtClean="0"/>
              <a:t>analgosedacji</a:t>
            </a:r>
            <a:r>
              <a:rPr lang="pl-PL" dirty="0" smtClean="0"/>
              <a:t> proceduralnej w gabinecie stomatologicznym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U chorych dobrze tolerujących częstoskurcz możemy podać </a:t>
            </a:r>
            <a:r>
              <a:rPr lang="pl-PL" dirty="0" err="1" smtClean="0"/>
              <a:t>metoprolol</a:t>
            </a:r>
            <a:r>
              <a:rPr lang="pl-PL" dirty="0" smtClean="0"/>
              <a:t> albo </a:t>
            </a:r>
            <a:r>
              <a:rPr lang="pl-PL" dirty="0" err="1" smtClean="0"/>
              <a:t>amiodaron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U pozostałych </a:t>
            </a:r>
            <a:r>
              <a:rPr lang="pl-PL" dirty="0" err="1" smtClean="0"/>
              <a:t>amiodaron</a:t>
            </a:r>
            <a:r>
              <a:rPr lang="pl-PL" dirty="0" smtClean="0"/>
              <a:t> (skuteczniejszy) lub lidokainę (mniej skuteczna, ale nie przeciwwskazana w ciąży)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06417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tachykardia, szerokie QRS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Po epizodzie chory wymagają przynajmniej konsultacji kardiologicznej 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7168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Pacjent stabilny – Bradykardia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l-PL" dirty="0" smtClean="0"/>
              <a:t>Może być fizjologiczna u osób wysportowanych (do 50/min w spoczynku, do 40/min podczas snu) – musi być to bradykardia zatokowa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Wszyscy pozostali pacjenci wymagają poszerzenia diagnostyki kardiologicznej.</a:t>
            </a:r>
          </a:p>
          <a:p>
            <a:pPr>
              <a:buFontTx/>
              <a:buChar char="-"/>
            </a:pPr>
            <a:r>
              <a:rPr lang="pl-PL" dirty="0" smtClean="0"/>
              <a:t>W razie pojawienia się objawów – patrz punkt o niestabilnym pacjencie z bradykardią ;)</a:t>
            </a:r>
          </a:p>
          <a:p>
            <a:pPr>
              <a:buFontTx/>
              <a:buChar char="-"/>
            </a:pPr>
            <a:r>
              <a:rPr lang="pl-PL" dirty="0" smtClean="0"/>
              <a:t>W praktyce </a:t>
            </a:r>
            <a:r>
              <a:rPr lang="pl-PL" dirty="0" err="1" smtClean="0"/>
              <a:t>pozaszpitalnej</a:t>
            </a:r>
            <a:r>
              <a:rPr lang="pl-PL" dirty="0" smtClean="0"/>
              <a:t> u pacjenta stabilnego hemodynamicznie nie ma znaczenia przyczyna bradykardii – podłączamy chorego do defibrylatora/kardiomonitora i czekamy na przyjazd ZRM</a:t>
            </a:r>
          </a:p>
        </p:txBody>
      </p:sp>
    </p:spTree>
    <p:extLst>
      <p:ext uri="{BB962C8B-B14F-4D97-AF65-F5344CB8AC3E}">
        <p14:creationId xmlns:p14="http://schemas.microsoft.com/office/powerpoint/2010/main" val="946146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Wzrost ciśnienia tętniczego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516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Wzrost ciśnienia tętniczego – stany pilne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/>
              <a:t>Stany pilne – NIBP &gt;180/120 mmHg bez postępujących powikłań narządowych, ale może występować np. silny ból głowy czy krwawienia z nosa</a:t>
            </a:r>
          </a:p>
          <a:p>
            <a:pPr lvl="1">
              <a:buFontTx/>
              <a:buChar char="-"/>
            </a:pPr>
            <a:r>
              <a:rPr lang="pl-PL" dirty="0"/>
              <a:t>Leczenie doustne: </a:t>
            </a:r>
            <a:r>
              <a:rPr lang="pl-PL" dirty="0" err="1"/>
              <a:t>Captopril</a:t>
            </a:r>
            <a:r>
              <a:rPr lang="pl-PL" dirty="0"/>
              <a:t> 25mg (stosowanie mniejszych dawek w większości przypadków nie przyniesie efektu) podjęzykowo – nie stosować u kobiet w ciąży!</a:t>
            </a:r>
          </a:p>
          <a:p>
            <a:pPr lvl="1">
              <a:buFontTx/>
              <a:buChar char="-"/>
            </a:pPr>
            <a:r>
              <a:rPr lang="pl-PL" dirty="0"/>
              <a:t>Alternatywa: </a:t>
            </a:r>
            <a:r>
              <a:rPr lang="pl-PL" dirty="0" err="1"/>
              <a:t>Furosemid</a:t>
            </a:r>
            <a:r>
              <a:rPr lang="pl-PL" dirty="0"/>
              <a:t> 1-2 ampułki dożylnie</a:t>
            </a:r>
          </a:p>
          <a:p>
            <a:pPr lvl="1">
              <a:buFontTx/>
              <a:buChar char="-"/>
            </a:pPr>
            <a:r>
              <a:rPr lang="pl-PL" dirty="0" smtClean="0"/>
              <a:t>W ostateczności </a:t>
            </a:r>
            <a:r>
              <a:rPr lang="pl-PL" dirty="0" err="1" smtClean="0"/>
              <a:t>metoprolol</a:t>
            </a:r>
            <a:endParaRPr lang="pl-PL" dirty="0"/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W razie braku poprawy skierowanie chorego do szpitala celem dalszego leczenia, jeśli uda się obniżyć NIBP poinstruować chorego, że musi udać się do POZ celem modyfikacji leczenia przewlekłego.</a:t>
            </a:r>
          </a:p>
        </p:txBody>
      </p:sp>
    </p:spTree>
    <p:extLst>
      <p:ext uri="{BB962C8B-B14F-4D97-AF65-F5344CB8AC3E}">
        <p14:creationId xmlns:p14="http://schemas.microsoft.com/office/powerpoint/2010/main" val="4027372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Wzrost ciśnienia tętniczego – stany naglące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Stany naglące – NIBP &gt;180/120 mmHg z powikłaniami narządowymi lub ryzykiem ich rozwinięcia</a:t>
            </a:r>
          </a:p>
          <a:p>
            <a:pPr lvl="1">
              <a:buFontTx/>
              <a:buChar char="-"/>
            </a:pPr>
            <a:r>
              <a:rPr lang="pl-PL" dirty="0" smtClean="0"/>
              <a:t>Bóle w klatce piersiowej (podejrzenie OZW)</a:t>
            </a:r>
          </a:p>
          <a:p>
            <a:pPr lvl="1">
              <a:buFontTx/>
              <a:buChar char="-"/>
            </a:pPr>
            <a:r>
              <a:rPr lang="pl-PL" dirty="0" smtClean="0"/>
              <a:t>Niewydolność oddechowa, „bulgoczący oddech” (podejrzenie </a:t>
            </a:r>
            <a:r>
              <a:rPr lang="pl-PL" dirty="0" err="1" smtClean="0"/>
              <a:t>kardiogennego</a:t>
            </a:r>
            <a:r>
              <a:rPr lang="pl-PL" dirty="0" smtClean="0"/>
              <a:t> obrzęku płuc – niekontrolowane nadciśnienie jest jego częstą przyczyną)</a:t>
            </a:r>
          </a:p>
          <a:p>
            <a:pPr lvl="1">
              <a:buFontTx/>
              <a:buChar char="-"/>
            </a:pPr>
            <a:r>
              <a:rPr lang="pl-PL" dirty="0" smtClean="0"/>
              <a:t>Rozdzierający ból w klatce piersiowej promieniujący do pleców (podejrzenie rozwarstwienia aorty)</a:t>
            </a:r>
          </a:p>
          <a:p>
            <a:pPr lvl="1">
              <a:buFontTx/>
              <a:buChar char="-"/>
            </a:pPr>
            <a:r>
              <a:rPr lang="pl-PL" dirty="0" smtClean="0"/>
              <a:t>Zaburzenia świadomości (podejrzenie encefalopatii nadciśnieniowej lub udaru krwotocznego)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2373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Wzrost ciśnienia tętniczego – stany naglące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Czyli:</a:t>
            </a:r>
          </a:p>
          <a:p>
            <a:pPr lvl="1">
              <a:buFontTx/>
              <a:buChar char="-"/>
            </a:pPr>
            <a:r>
              <a:rPr lang="pl-PL" dirty="0" smtClean="0"/>
              <a:t>NIBP &gt;180/120mmHg z:</a:t>
            </a:r>
          </a:p>
          <a:p>
            <a:pPr lvl="2">
              <a:buFontTx/>
              <a:buChar char="-"/>
            </a:pPr>
            <a:r>
              <a:rPr lang="pl-PL" dirty="0" smtClean="0"/>
              <a:t>Nasiloną dusznością</a:t>
            </a:r>
          </a:p>
          <a:p>
            <a:pPr lvl="2">
              <a:buFontTx/>
              <a:buChar char="-"/>
            </a:pPr>
            <a:r>
              <a:rPr lang="pl-PL" dirty="0" smtClean="0"/>
              <a:t>Silnym bólem w klatce piersiowej</a:t>
            </a:r>
          </a:p>
          <a:p>
            <a:pPr lvl="2">
              <a:buFontTx/>
              <a:buChar char="-"/>
            </a:pPr>
            <a:r>
              <a:rPr lang="pl-PL" dirty="0" smtClean="0"/>
              <a:t>Zaburzeniami świadomości</a:t>
            </a:r>
          </a:p>
        </p:txBody>
      </p:sp>
    </p:spTree>
    <p:extLst>
      <p:ext uri="{BB962C8B-B14F-4D97-AF65-F5344CB8AC3E}">
        <p14:creationId xmlns:p14="http://schemas.microsoft.com/office/powerpoint/2010/main" val="269017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Nagłe zatrzymanie krążenia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Sprawdzić czy w jamie ustnej pacjenta nie ma ciał obcych (narzędzi dentystycznych, gazików itp.)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Rozłożyć fotel dentystyczny do pozycji horyzontalnej, zagłówek podeprzeć krzesłem (dla większej stabilności)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09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Wzrost ciśnienia tętniczego – stany naglące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Postępowanie:</a:t>
            </a:r>
          </a:p>
          <a:p>
            <a:pPr lvl="1">
              <a:buFontTx/>
              <a:buChar char="-"/>
            </a:pPr>
            <a:r>
              <a:rPr lang="pl-PL" dirty="0" smtClean="0"/>
              <a:t>Wezwij pomoc</a:t>
            </a:r>
          </a:p>
          <a:p>
            <a:pPr lvl="1">
              <a:buFontTx/>
              <a:buChar char="-"/>
            </a:pPr>
            <a:r>
              <a:rPr lang="pl-PL" dirty="0" smtClean="0"/>
              <a:t>Podłącz kardiomonitor/defibrylator</a:t>
            </a:r>
          </a:p>
          <a:p>
            <a:pPr lvl="1">
              <a:buFontTx/>
              <a:buChar char="-"/>
            </a:pPr>
            <a:r>
              <a:rPr lang="pl-PL" dirty="0" smtClean="0"/>
              <a:t>Leki – w zestawie przeciwwstrząsowym obecnym w gabinetach stomatologicznych nie ma zalecanych do stosowania leków, podajemy to co jest, czyli:</a:t>
            </a:r>
          </a:p>
          <a:p>
            <a:pPr lvl="2">
              <a:buFontTx/>
              <a:buChar char="-"/>
            </a:pPr>
            <a:r>
              <a:rPr lang="pl-PL" dirty="0" err="1" smtClean="0"/>
              <a:t>Metoprolol</a:t>
            </a:r>
            <a:r>
              <a:rPr lang="pl-PL" dirty="0" smtClean="0"/>
              <a:t> dożylnie</a:t>
            </a:r>
          </a:p>
          <a:p>
            <a:pPr lvl="2">
              <a:buFontTx/>
              <a:buChar char="-"/>
            </a:pPr>
            <a:r>
              <a:rPr lang="pl-PL" dirty="0" err="1" smtClean="0"/>
              <a:t>Furosemid</a:t>
            </a:r>
            <a:r>
              <a:rPr lang="pl-PL" dirty="0" smtClean="0"/>
              <a:t> dożylnie</a:t>
            </a:r>
          </a:p>
          <a:p>
            <a:pPr lvl="2">
              <a:buFontTx/>
              <a:buChar char="-"/>
            </a:pPr>
            <a:r>
              <a:rPr lang="pl-PL" dirty="0" smtClean="0"/>
              <a:t>Nitroglicerynę podjęzykowo</a:t>
            </a:r>
          </a:p>
          <a:p>
            <a:pPr lvl="2">
              <a:buFontTx/>
              <a:buChar char="-"/>
            </a:pPr>
            <a:r>
              <a:rPr lang="pl-PL" dirty="0" err="1" smtClean="0"/>
              <a:t>Captopril</a:t>
            </a:r>
            <a:r>
              <a:rPr lang="pl-PL" dirty="0" smtClean="0"/>
              <a:t> podjęzykowo</a:t>
            </a:r>
          </a:p>
        </p:txBody>
      </p:sp>
    </p:spTree>
    <p:extLst>
      <p:ext uri="{BB962C8B-B14F-4D97-AF65-F5344CB8AC3E}">
        <p14:creationId xmlns:p14="http://schemas.microsoft.com/office/powerpoint/2010/main" val="2405795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naglące – </a:t>
            </a:r>
            <a:r>
              <a:rPr lang="pl-PL" dirty="0" err="1" smtClean="0"/>
              <a:t>Metoprolol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err="1" smtClean="0"/>
              <a:t>Metoprolol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Obniża ciśnienie tętnicze</a:t>
            </a:r>
          </a:p>
          <a:p>
            <a:pPr lvl="1">
              <a:buFontTx/>
              <a:buChar char="-"/>
            </a:pPr>
            <a:r>
              <a:rPr lang="pl-PL" dirty="0" smtClean="0"/>
              <a:t>Zmniejsza czynność serca</a:t>
            </a:r>
          </a:p>
          <a:p>
            <a:pPr lvl="1">
              <a:buFontTx/>
              <a:buChar char="-"/>
            </a:pPr>
            <a:r>
              <a:rPr lang="pl-PL" dirty="0" smtClean="0"/>
              <a:t>Zmniejsza zapotrzebowanie serca na tlen (w przypadku OZW)</a:t>
            </a:r>
          </a:p>
          <a:p>
            <a:pPr lvl="1">
              <a:buFontTx/>
              <a:buChar char="-"/>
            </a:pPr>
            <a:r>
              <a:rPr lang="pl-PL" dirty="0" smtClean="0"/>
              <a:t>Nie wpływa na ciśnienie śródczaszkowe</a:t>
            </a:r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Czyli:</a:t>
            </a:r>
          </a:p>
          <a:p>
            <a:pPr lvl="2">
              <a:buFontTx/>
              <a:buChar char="-"/>
            </a:pPr>
            <a:r>
              <a:rPr lang="pl-PL" dirty="0" smtClean="0"/>
              <a:t>Ma zastosowanie u pacjentów z bólem w klatce piersiowej, zaburzeniami świadomości</a:t>
            </a:r>
          </a:p>
          <a:p>
            <a:pPr lvl="2">
              <a:buFontTx/>
              <a:buChar char="-"/>
            </a:pPr>
            <a:r>
              <a:rPr lang="pl-PL" dirty="0" smtClean="0"/>
              <a:t>Np. pół ampułki dożylnie, po rozcieńczeniu w 20ml 0,9% NaCl</a:t>
            </a:r>
          </a:p>
        </p:txBody>
      </p:sp>
    </p:spTree>
    <p:extLst>
      <p:ext uri="{BB962C8B-B14F-4D97-AF65-F5344CB8AC3E}">
        <p14:creationId xmlns:p14="http://schemas.microsoft.com/office/powerpoint/2010/main" val="1853164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naglące – </a:t>
            </a:r>
            <a:r>
              <a:rPr lang="pl-PL" dirty="0" err="1" smtClean="0"/>
              <a:t>Furosemid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err="1" smtClean="0"/>
              <a:t>Furosemid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Obniża ciśnienie</a:t>
            </a:r>
          </a:p>
          <a:p>
            <a:pPr lvl="1">
              <a:buFontTx/>
              <a:buChar char="-"/>
            </a:pPr>
            <a:r>
              <a:rPr lang="pl-PL" dirty="0" smtClean="0"/>
              <a:t>Zmniejsza </a:t>
            </a:r>
            <a:r>
              <a:rPr lang="pl-PL" dirty="0" err="1" smtClean="0"/>
              <a:t>przewodnienie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Rozszerza naczynia w łożysku płucnym</a:t>
            </a:r>
          </a:p>
          <a:p>
            <a:pPr lvl="1">
              <a:buFontTx/>
              <a:buChar char="-"/>
            </a:pPr>
            <a:r>
              <a:rPr lang="pl-PL" dirty="0" smtClean="0"/>
              <a:t>Nie zwiększa ciśnienia śródczaszkowego</a:t>
            </a:r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Czyli:</a:t>
            </a:r>
          </a:p>
          <a:p>
            <a:pPr lvl="2">
              <a:buFontTx/>
              <a:buChar char="-"/>
            </a:pPr>
            <a:r>
              <a:rPr lang="pl-PL" dirty="0" smtClean="0"/>
              <a:t>Ma zastosowanie u pacjentów z bólem w klatce piersiowej, dusznością i zaburzeniami świadomości</a:t>
            </a:r>
          </a:p>
          <a:p>
            <a:pPr lvl="2">
              <a:buFontTx/>
              <a:buChar char="-"/>
            </a:pPr>
            <a:r>
              <a:rPr lang="pl-PL" dirty="0" smtClean="0"/>
              <a:t>Np. 2 ampułki dożylnie</a:t>
            </a:r>
          </a:p>
        </p:txBody>
      </p:sp>
    </p:spTree>
    <p:extLst>
      <p:ext uri="{BB962C8B-B14F-4D97-AF65-F5344CB8AC3E}">
        <p14:creationId xmlns:p14="http://schemas.microsoft.com/office/powerpoint/2010/main" val="1472700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naglące – Nitrogliceryna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Nitrogliceryna</a:t>
            </a:r>
          </a:p>
          <a:p>
            <a:pPr lvl="1">
              <a:buFontTx/>
              <a:buChar char="-"/>
            </a:pPr>
            <a:r>
              <a:rPr lang="pl-PL" dirty="0" smtClean="0"/>
              <a:t>W formie DOŻYLNEJ lek pierwszego rzutu w „sercowych” powikłaniach nadciśnienia (obrzęku płuc, rozwarstwieniu aorty, OZW)</a:t>
            </a:r>
          </a:p>
          <a:p>
            <a:pPr lvl="1">
              <a:buFontTx/>
              <a:buChar char="-"/>
            </a:pPr>
            <a:r>
              <a:rPr lang="pl-PL" dirty="0" smtClean="0"/>
              <a:t>Rozszerza naczynia -&gt; zmniejsza ciśnienie tętnicze</a:t>
            </a:r>
          </a:p>
          <a:p>
            <a:pPr lvl="1">
              <a:buFontTx/>
              <a:buChar char="-"/>
            </a:pPr>
            <a:r>
              <a:rPr lang="pl-PL" dirty="0" smtClean="0"/>
              <a:t>Zmniejsza zapotrzebowanie serca na tlen</a:t>
            </a:r>
          </a:p>
          <a:p>
            <a:pPr lvl="1">
              <a:buFontTx/>
              <a:buChar char="-"/>
            </a:pPr>
            <a:r>
              <a:rPr lang="pl-PL" dirty="0" smtClean="0"/>
              <a:t>Rozszerza również naczynia żylne w obrębie OUN – nie stosować w zaburzeniach świadomości</a:t>
            </a:r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Czyli:</a:t>
            </a:r>
          </a:p>
          <a:p>
            <a:pPr lvl="2">
              <a:buFontTx/>
              <a:buChar char="-"/>
            </a:pPr>
            <a:r>
              <a:rPr lang="pl-PL" dirty="0" smtClean="0"/>
              <a:t>Ma zastosowanie u pacjentów z bólem w klatce piersiowej i dusznością</a:t>
            </a:r>
          </a:p>
          <a:p>
            <a:pPr lvl="2">
              <a:buFontTx/>
              <a:buChar char="-"/>
            </a:pPr>
            <a:r>
              <a:rPr lang="pl-PL" dirty="0" smtClean="0"/>
              <a:t>Jedna dawka podjęzykowo, można powtarzać co 5-10 minut</a:t>
            </a:r>
          </a:p>
        </p:txBody>
      </p:sp>
    </p:spTree>
    <p:extLst>
      <p:ext uri="{BB962C8B-B14F-4D97-AF65-F5344CB8AC3E}">
        <p14:creationId xmlns:p14="http://schemas.microsoft.com/office/powerpoint/2010/main" val="827156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naglące – </a:t>
            </a:r>
            <a:r>
              <a:rPr lang="pl-PL" dirty="0" err="1" smtClean="0"/>
              <a:t>Captopril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err="1" smtClean="0"/>
              <a:t>Captopril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Leki z tej grupy nie mają zastosowania w zaleceniach</a:t>
            </a:r>
          </a:p>
          <a:p>
            <a:pPr lvl="1">
              <a:buFontTx/>
              <a:buChar char="-"/>
            </a:pPr>
            <a:r>
              <a:rPr lang="pl-PL" dirty="0" smtClean="0"/>
              <a:t>Można ewentualnie dodać do ww. leków, celem lepszej kontroli ciśnienia tętniczego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27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naglące – Podsumowanie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535729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8132466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54513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16227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870273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4055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Ból w klatce piersiowej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Duszność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Zaburzenia świadomości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Ciąża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5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Metoprolol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8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Furosemid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4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Nitrogliceryna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+++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72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Captopril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-----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7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81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Wstrząs anafilaktyczny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5797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Objawy pojawiają się najczęściej kilka sekund do kilku minut od kontaktu z czynnikiem wywołującym (np. lekiem znieczulającym miejscowo)</a:t>
            </a:r>
          </a:p>
          <a:p>
            <a:pPr>
              <a:buFontTx/>
              <a:buChar char="-"/>
            </a:pPr>
            <a:r>
              <a:rPr lang="pl-PL" dirty="0" smtClean="0"/>
              <a:t>Objawy anafilaksji:</a:t>
            </a:r>
          </a:p>
          <a:p>
            <a:pPr lvl="1">
              <a:buFontTx/>
              <a:buChar char="-"/>
            </a:pPr>
            <a:r>
              <a:rPr lang="pl-PL" dirty="0" smtClean="0"/>
              <a:t>Pokrzywka (w 90% przypadkach), zaczerwienienie skóry</a:t>
            </a:r>
          </a:p>
          <a:p>
            <a:pPr lvl="1">
              <a:buFontTx/>
              <a:buChar char="-"/>
            </a:pPr>
            <a:r>
              <a:rPr lang="pl-PL" dirty="0" smtClean="0"/>
              <a:t>Obrzęk górnych dróg oddechowych, kaszel, świsty, duszność</a:t>
            </a:r>
          </a:p>
          <a:p>
            <a:pPr lvl="1">
              <a:buFontTx/>
              <a:buChar char="-"/>
            </a:pPr>
            <a:r>
              <a:rPr lang="pl-PL" dirty="0" smtClean="0"/>
              <a:t>Nudności, wymioty, kolkowy ból brzucha, biegunka</a:t>
            </a:r>
          </a:p>
          <a:p>
            <a:pPr lvl="1">
              <a:buFontTx/>
              <a:buChar char="-"/>
            </a:pPr>
            <a:r>
              <a:rPr lang="pl-PL" dirty="0" smtClean="0"/>
              <a:t>Hipotensja = wstrząs</a:t>
            </a:r>
          </a:p>
        </p:txBody>
      </p:sp>
    </p:spTree>
    <p:extLst>
      <p:ext uri="{BB962C8B-B14F-4D97-AF65-F5344CB8AC3E}">
        <p14:creationId xmlns:p14="http://schemas.microsoft.com/office/powerpoint/2010/main" val="772308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Objawy wstrząsu anafilaktycznego - typowo:</a:t>
            </a:r>
          </a:p>
          <a:p>
            <a:pPr lvl="1">
              <a:buFontTx/>
              <a:buChar char="-"/>
            </a:pPr>
            <a:r>
              <a:rPr lang="pl-PL" dirty="0" smtClean="0"/>
              <a:t>Niskie ciśnienie tętnicze (&lt;90/60mmHg) lub spadek o 40mmHg względem wyjściowego</a:t>
            </a:r>
          </a:p>
          <a:p>
            <a:pPr lvl="1">
              <a:buFontTx/>
              <a:buChar char="-"/>
            </a:pPr>
            <a:r>
              <a:rPr lang="pl-PL" dirty="0" smtClean="0"/>
              <a:t>Duszność, „świszczący oddech” – zazwyczaj bez spadku saturacji</a:t>
            </a:r>
          </a:p>
          <a:p>
            <a:pPr lvl="1">
              <a:buFontTx/>
              <a:buChar char="-"/>
            </a:pPr>
            <a:r>
              <a:rPr lang="pl-PL" dirty="0" smtClean="0"/>
              <a:t>Tachykardia</a:t>
            </a:r>
          </a:p>
          <a:p>
            <a:pPr lvl="1">
              <a:buFontTx/>
              <a:buChar char="-"/>
            </a:pPr>
            <a:r>
              <a:rPr lang="pl-PL" dirty="0" smtClean="0"/>
              <a:t>Omdlenie/utrata przytomności</a:t>
            </a:r>
          </a:p>
          <a:p>
            <a:pPr lvl="1">
              <a:buFontTx/>
              <a:buChar char="-"/>
            </a:pPr>
            <a:r>
              <a:rPr lang="pl-PL" dirty="0" smtClean="0"/>
              <a:t>Pokrzywka na skórze</a:t>
            </a:r>
          </a:p>
        </p:txBody>
      </p:sp>
    </p:spTree>
    <p:extLst>
      <p:ext uri="{BB962C8B-B14F-4D97-AF65-F5344CB8AC3E}">
        <p14:creationId xmlns:p14="http://schemas.microsoft.com/office/powerpoint/2010/main" val="2197672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l-PL" dirty="0"/>
              <a:t>Postępowanie </a:t>
            </a:r>
            <a:r>
              <a:rPr lang="pl-PL" dirty="0" smtClean="0"/>
              <a:t>ABC</a:t>
            </a:r>
          </a:p>
          <a:p>
            <a:pPr>
              <a:buFontTx/>
              <a:buChar char="-"/>
            </a:pPr>
            <a:r>
              <a:rPr lang="pl-PL" dirty="0" smtClean="0"/>
              <a:t>W razie wstrząsu jak najszybciej podaj adrenalinę DOMIĘŚNIOWO (w przednio-boczną część uda)</a:t>
            </a:r>
          </a:p>
          <a:p>
            <a:pPr>
              <a:buFontTx/>
              <a:buChar char="-"/>
            </a:pPr>
            <a:r>
              <a:rPr lang="pl-PL" dirty="0" smtClean="0"/>
              <a:t>Dawka 0,3-0,5mg</a:t>
            </a:r>
          </a:p>
          <a:p>
            <a:pPr lvl="1">
              <a:buFontTx/>
              <a:buChar char="-"/>
            </a:pPr>
            <a:r>
              <a:rPr lang="pl-PL" dirty="0" smtClean="0"/>
              <a:t>Jeśli mamy ampułki 1mg/ml podajemy pół ampułki – bez rozcieńczania</a:t>
            </a:r>
          </a:p>
          <a:p>
            <a:pPr lvl="1">
              <a:buFontTx/>
              <a:buChar char="-"/>
            </a:pPr>
            <a:r>
              <a:rPr lang="pl-PL" dirty="0" smtClean="0"/>
              <a:t>Jeśli mamy ampułki lub ampułkostrzykawki 300ug/0,3ml podajemy pełną dawkę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 międzyczasie podłączamy chorego do defibrylatora/kardiomonitora</a:t>
            </a:r>
          </a:p>
          <a:p>
            <a:pPr>
              <a:buFontTx/>
              <a:buChar char="-"/>
            </a:pPr>
            <a:r>
              <a:rPr lang="pl-PL" dirty="0" smtClean="0"/>
              <a:t>Wezwanie pomocy</a:t>
            </a:r>
          </a:p>
          <a:p>
            <a:pPr>
              <a:buFontTx/>
              <a:buChar char="-"/>
            </a:pPr>
            <a:r>
              <a:rPr lang="pl-PL" dirty="0" smtClean="0"/>
              <a:t>Pomimo, że podaliśmy lek domięśniowo zakładamy wkłucie dożylne</a:t>
            </a:r>
          </a:p>
        </p:txBody>
      </p:sp>
    </p:spTree>
    <p:extLst>
      <p:ext uri="{BB962C8B-B14F-4D97-AF65-F5344CB8AC3E}">
        <p14:creationId xmlns:p14="http://schemas.microsoft.com/office/powerpoint/2010/main" val="351021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Nagłe zatrzymanie krążenia - ABC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A – Airways – drożność dróg oddechowych</a:t>
            </a:r>
          </a:p>
          <a:p>
            <a:pPr>
              <a:buFontTx/>
              <a:buChar char="-"/>
            </a:pPr>
            <a:r>
              <a:rPr lang="pl-PL" dirty="0" smtClean="0"/>
              <a:t>B – </a:t>
            </a:r>
            <a:r>
              <a:rPr lang="pl-PL" dirty="0" err="1" smtClean="0"/>
              <a:t>Breathing</a:t>
            </a:r>
            <a:r>
              <a:rPr lang="pl-PL" dirty="0" smtClean="0"/>
              <a:t>  - czy pacjent samodzielnie oddycha po udrożnieniu dróg oddechowych</a:t>
            </a:r>
          </a:p>
          <a:p>
            <a:pPr>
              <a:buFontTx/>
              <a:buChar char="-"/>
            </a:pPr>
            <a:r>
              <a:rPr lang="pl-PL" dirty="0" smtClean="0"/>
              <a:t>C – Czy wyczuwalne jest tętno na tętnicach szyjnych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983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Co możemy zrobić dodatkowo: (według wytycznych w przypadku braku dobrej odpowiedzi na podanie adrenaliny)</a:t>
            </a:r>
          </a:p>
          <a:p>
            <a:pPr lvl="1">
              <a:buFontTx/>
              <a:buChar char="-"/>
            </a:pPr>
            <a:r>
              <a:rPr lang="pl-PL" dirty="0" smtClean="0"/>
              <a:t>Postępowanie zgodnie z ABC</a:t>
            </a:r>
          </a:p>
          <a:p>
            <a:pPr lvl="1">
              <a:buFontTx/>
              <a:buChar char="-"/>
            </a:pPr>
            <a:r>
              <a:rPr lang="pl-PL" dirty="0" smtClean="0"/>
              <a:t>Druga dawka adrenaliny domięśniowo po upływie 5 minut</a:t>
            </a:r>
          </a:p>
          <a:p>
            <a:pPr lvl="1">
              <a:buFontTx/>
              <a:buChar char="-"/>
            </a:pPr>
            <a:r>
              <a:rPr lang="pl-PL" dirty="0" err="1" smtClean="0"/>
              <a:t>Płynoterapia</a:t>
            </a:r>
            <a:r>
              <a:rPr lang="pl-PL" dirty="0" smtClean="0"/>
              <a:t> dożylna – 1-2l 0,9% NaCl – wypełnia łożysko naczyniowe -&gt; wzrost powrotu żylnego -&gt; wzrost ciśnienia tętniczego</a:t>
            </a:r>
          </a:p>
          <a:p>
            <a:pPr lvl="1">
              <a:buFontTx/>
              <a:buChar char="-"/>
            </a:pPr>
            <a:r>
              <a:rPr lang="pl-PL" dirty="0"/>
              <a:t>Ułożenie chorego z kończynami dolnymi w </a:t>
            </a:r>
            <a:r>
              <a:rPr lang="pl-PL" dirty="0" smtClean="0"/>
              <a:t>górze, u pacjentów z dusznością na siedząco ze zgiętymi kończynami dolnymi – wzrost powrotu żylnego</a:t>
            </a:r>
          </a:p>
          <a:p>
            <a:pPr lvl="1">
              <a:buFontTx/>
              <a:buChar char="-"/>
            </a:pPr>
            <a:r>
              <a:rPr lang="pl-PL" dirty="0" err="1" smtClean="0"/>
              <a:t>Hydrokortyzon</a:t>
            </a:r>
            <a:r>
              <a:rPr lang="pl-PL" dirty="0" smtClean="0"/>
              <a:t> </a:t>
            </a:r>
          </a:p>
          <a:p>
            <a:pPr lvl="1">
              <a:buFontTx/>
              <a:buChar char="-"/>
            </a:pPr>
            <a:r>
              <a:rPr lang="pl-PL" dirty="0" err="1" smtClean="0"/>
              <a:t>Salbutamol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Tlenoterapia w razie niewydolności oddechowej (8-10l przez maskę tlenową)</a:t>
            </a:r>
          </a:p>
        </p:txBody>
      </p:sp>
    </p:spTree>
    <p:extLst>
      <p:ext uri="{BB962C8B-B14F-4D97-AF65-F5344CB8AC3E}">
        <p14:creationId xmlns:p14="http://schemas.microsoft.com/office/powerpoint/2010/main" val="362065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Co możemy zrobić dodatkowo: (według wytycznych w przypadku braku dobrej odpowiedzi na podanie adrenaliny)</a:t>
            </a:r>
          </a:p>
          <a:p>
            <a:pPr lvl="1">
              <a:buFontTx/>
              <a:buChar char="-"/>
            </a:pPr>
            <a:r>
              <a:rPr lang="pl-PL" dirty="0" err="1" smtClean="0"/>
              <a:t>Hydrokortyzon</a:t>
            </a:r>
            <a:r>
              <a:rPr lang="pl-PL" dirty="0" smtClean="0"/>
              <a:t> </a:t>
            </a:r>
            <a:r>
              <a:rPr lang="pl-PL" dirty="0"/>
              <a:t>– zapobiega późnej reakcji anafilaktycznej – </a:t>
            </a:r>
            <a:r>
              <a:rPr lang="pl-PL" dirty="0" smtClean="0"/>
              <a:t>200mg (2 ampułki) dożylnie (odpowiedni rozpuszczalnik w zestawie z lekiem)</a:t>
            </a:r>
          </a:p>
          <a:p>
            <a:pPr lvl="1">
              <a:buFontTx/>
              <a:buChar char="-"/>
            </a:pP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432"/>
            <a:ext cx="5803676" cy="32645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24" y="3593432"/>
            <a:ext cx="5803676" cy="3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85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Co możemy zrobić dodatkowo: (według wytycznych w przypadku braku dobrej odpowiedzi na podanie adrenaliny)</a:t>
            </a:r>
          </a:p>
          <a:p>
            <a:pPr lvl="1">
              <a:buFontTx/>
              <a:buChar char="-"/>
            </a:pPr>
            <a:r>
              <a:rPr lang="pl-PL" dirty="0" err="1" smtClean="0"/>
              <a:t>Salbutamol</a:t>
            </a:r>
            <a:r>
              <a:rPr lang="pl-PL" dirty="0" smtClean="0"/>
              <a:t> (0,5mg/ml)– w zestawie przeciwwstrząsowym forma do </a:t>
            </a:r>
            <a:r>
              <a:rPr lang="pl-PL" dirty="0" err="1" smtClean="0"/>
              <a:t>wstrzykiwań</a:t>
            </a:r>
            <a:r>
              <a:rPr lang="pl-PL" dirty="0" smtClean="0"/>
              <a:t>, może być też używana do nebulizacji </a:t>
            </a:r>
          </a:p>
          <a:p>
            <a:pPr lvl="2">
              <a:buFontTx/>
              <a:buChar char="-"/>
            </a:pPr>
            <a:r>
              <a:rPr lang="pl-PL" dirty="0" smtClean="0"/>
              <a:t>Nebulizacja 2,5-5mg (5-10 ampułek) – „najbezpieczniejsza” droga podania, wymaga współpracy pacjenta – musi nabierać długie, głębokie wdechy</a:t>
            </a:r>
          </a:p>
          <a:p>
            <a:pPr lvl="2">
              <a:buFontTx/>
              <a:buChar char="-"/>
            </a:pPr>
            <a:r>
              <a:rPr lang="pl-PL" dirty="0"/>
              <a:t>Dożylnie – 1 </a:t>
            </a:r>
            <a:r>
              <a:rPr lang="pl-PL" dirty="0" err="1"/>
              <a:t>amp</a:t>
            </a:r>
            <a:r>
              <a:rPr lang="pl-PL" dirty="0"/>
              <a:t> po rozcieńczeniu w 10ml 0,9% NaCl lub 5% glukozy (podajemy po 5ml)</a:t>
            </a:r>
          </a:p>
          <a:p>
            <a:pPr lvl="2">
              <a:buFontTx/>
              <a:buChar char="-"/>
            </a:pPr>
            <a:r>
              <a:rPr lang="pl-PL" dirty="0"/>
              <a:t>Domięśniowo – 1 ampułka domięśniowo</a:t>
            </a:r>
          </a:p>
        </p:txBody>
      </p:sp>
    </p:spTree>
    <p:extLst>
      <p:ext uri="{BB962C8B-B14F-4D97-AF65-F5344CB8AC3E}">
        <p14:creationId xmlns:p14="http://schemas.microsoft.com/office/powerpoint/2010/main" val="2564126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Jak wygląda to w praktyce?</a:t>
            </a:r>
          </a:p>
          <a:p>
            <a:pPr lvl="1">
              <a:buFontTx/>
              <a:buChar char="-"/>
            </a:pPr>
            <a:r>
              <a:rPr lang="pl-PL" dirty="0" smtClean="0"/>
              <a:t>Rozpoznanie wstrząsu lub rozwijającego się wstrząsu</a:t>
            </a:r>
          </a:p>
          <a:p>
            <a:pPr lvl="1">
              <a:buFontTx/>
              <a:buChar char="-"/>
            </a:pPr>
            <a:r>
              <a:rPr lang="pl-PL" dirty="0" smtClean="0"/>
              <a:t>Adrenalina domięśniowo</a:t>
            </a:r>
          </a:p>
          <a:p>
            <a:pPr lvl="1">
              <a:buFontTx/>
              <a:buChar char="-"/>
            </a:pPr>
            <a:r>
              <a:rPr lang="pl-PL" dirty="0" err="1" smtClean="0"/>
              <a:t>Hydrokortyzon</a:t>
            </a:r>
            <a:r>
              <a:rPr lang="pl-PL" dirty="0" smtClean="0"/>
              <a:t> 200mg dożylnie</a:t>
            </a:r>
          </a:p>
          <a:p>
            <a:pPr lvl="1">
              <a:buFontTx/>
              <a:buChar char="-"/>
            </a:pPr>
            <a:r>
              <a:rPr lang="pl-PL" dirty="0" smtClean="0"/>
              <a:t>Tlenoterapia</a:t>
            </a:r>
          </a:p>
          <a:p>
            <a:pPr lvl="1">
              <a:buFontTx/>
              <a:buChar char="-"/>
            </a:pPr>
            <a:r>
              <a:rPr lang="pl-PL" dirty="0" err="1" smtClean="0"/>
              <a:t>Płynoterapia</a:t>
            </a:r>
            <a:endParaRPr lang="pl-PL" dirty="0" smtClean="0"/>
          </a:p>
          <a:p>
            <a:pPr lvl="1">
              <a:buFontTx/>
              <a:buChar char="-"/>
            </a:pP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Z leków niedostępnych w gabinecie stomatologicznym podajemy też </a:t>
            </a:r>
            <a:r>
              <a:rPr lang="pl-PL" dirty="0" err="1" smtClean="0"/>
              <a:t>clemastin</a:t>
            </a:r>
            <a:r>
              <a:rPr lang="pl-PL" dirty="0" smtClean="0"/>
              <a:t> 1mg dożylnie</a:t>
            </a:r>
            <a:endParaRPr lang="pl-PL" dirty="0"/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94176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Wstrząs anafilaktyczny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Każdy chory po wstrząsie anafilaktycznym wymaga kilkugodzinnej obserwacji w kierunku późnej fazy anafilaksji – w IP lub SOR</a:t>
            </a:r>
            <a:endParaRPr lang="pl-PL" dirty="0"/>
          </a:p>
          <a:p>
            <a:pPr lvl="1"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78313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Skurcz oskrzeli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Zaostrzenie </a:t>
            </a:r>
            <a:r>
              <a:rPr lang="pl-PL" dirty="0" err="1" smtClean="0"/>
              <a:t>POChP</a:t>
            </a:r>
            <a:r>
              <a:rPr lang="pl-PL" dirty="0" smtClean="0"/>
              <a:t>, napad astmy, stan astmatyczny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812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Skurcz oskrzeli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Duszność</a:t>
            </a:r>
          </a:p>
          <a:p>
            <a:pPr>
              <a:buFontTx/>
              <a:buChar char="-"/>
            </a:pPr>
            <a:r>
              <a:rPr lang="pl-PL" dirty="0" smtClean="0"/>
              <a:t>„świszczący oddech”</a:t>
            </a:r>
          </a:p>
          <a:p>
            <a:pPr>
              <a:buFontTx/>
              <a:buChar char="-"/>
            </a:pPr>
            <a:r>
              <a:rPr lang="pl-PL" dirty="0" smtClean="0"/>
              <a:t>Wydłużona faza wydechu</a:t>
            </a:r>
          </a:p>
          <a:p>
            <a:pPr>
              <a:buFontTx/>
              <a:buChar char="-"/>
            </a:pPr>
            <a:r>
              <a:rPr lang="pl-PL" dirty="0" smtClean="0"/>
              <a:t>Zazwyczaj obniżona saturacja krwi</a:t>
            </a:r>
          </a:p>
          <a:p>
            <a:pPr lvl="1">
              <a:buFontTx/>
              <a:buChar char="-"/>
            </a:pPr>
            <a:r>
              <a:rPr lang="pl-PL" dirty="0" smtClean="0"/>
              <a:t>U części chorych z </a:t>
            </a:r>
            <a:r>
              <a:rPr lang="pl-PL" dirty="0" err="1" smtClean="0"/>
              <a:t>POChP</a:t>
            </a:r>
            <a:r>
              <a:rPr lang="pl-PL" dirty="0" smtClean="0"/>
              <a:t> saturacja jest przewlekle obniżona – warto spytać jakie są ich domowe pomiary saturacji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6605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Skurcz oskrzeli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Pacjent w pozycji siedzącej – pozwala na uruchomienie dodatkowych mięśni oddechowych</a:t>
            </a:r>
          </a:p>
          <a:p>
            <a:pPr>
              <a:buFontTx/>
              <a:buChar char="-"/>
            </a:pPr>
            <a:r>
              <a:rPr lang="pl-PL" dirty="0" smtClean="0"/>
              <a:t>Podłączenie do kardiomonitora – daje możliwość monitorowania saturacji, ciśnienia tętniczego i tętna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333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Skurcz oskrzeli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Salbutamol</a:t>
            </a:r>
            <a:r>
              <a:rPr lang="pl-PL" dirty="0"/>
              <a:t> (0,5mg/ml)– w zestawie przeciwwstrząsowym forma do </a:t>
            </a:r>
            <a:r>
              <a:rPr lang="pl-PL" dirty="0" err="1"/>
              <a:t>wstrzykiwań</a:t>
            </a:r>
            <a:r>
              <a:rPr lang="pl-PL" dirty="0"/>
              <a:t>, może być też używana do nebulizacji </a:t>
            </a:r>
          </a:p>
          <a:p>
            <a:pPr lvl="2">
              <a:buFontTx/>
              <a:buChar char="-"/>
            </a:pPr>
            <a:r>
              <a:rPr lang="pl-PL" dirty="0"/>
              <a:t>Nebulizacja 2,5-5mg (5-10 ampułek) – </a:t>
            </a:r>
            <a:r>
              <a:rPr lang="pl-PL" dirty="0" smtClean="0"/>
              <a:t>Zalecana</a:t>
            </a:r>
            <a:endParaRPr lang="pl-PL" dirty="0"/>
          </a:p>
          <a:p>
            <a:pPr lvl="2">
              <a:buFontTx/>
              <a:buChar char="-"/>
            </a:pPr>
            <a:r>
              <a:rPr lang="pl-PL" dirty="0" smtClean="0"/>
              <a:t>Dożylnie </a:t>
            </a:r>
            <a:r>
              <a:rPr lang="pl-PL" dirty="0"/>
              <a:t>– </a:t>
            </a:r>
            <a:r>
              <a:rPr lang="pl-PL" dirty="0" smtClean="0"/>
              <a:t>1 </a:t>
            </a:r>
            <a:r>
              <a:rPr lang="pl-PL" dirty="0" err="1" smtClean="0"/>
              <a:t>amp</a:t>
            </a:r>
            <a:r>
              <a:rPr lang="pl-PL" dirty="0" smtClean="0"/>
              <a:t> po </a:t>
            </a:r>
            <a:r>
              <a:rPr lang="pl-PL" dirty="0"/>
              <a:t>rozcieńczeniu w 10ml 0,9% NaCl lub 5% </a:t>
            </a:r>
            <a:r>
              <a:rPr lang="pl-PL" dirty="0" smtClean="0"/>
              <a:t>glukozy (podajemy po 5ml)</a:t>
            </a:r>
          </a:p>
          <a:p>
            <a:pPr lvl="2">
              <a:buFontTx/>
              <a:buChar char="-"/>
            </a:pPr>
            <a:r>
              <a:rPr lang="pl-PL" dirty="0" smtClean="0"/>
              <a:t>Domięśniowo – 1 ampułka domięśniowo</a:t>
            </a:r>
          </a:p>
          <a:p>
            <a:pPr lvl="2"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err="1"/>
              <a:t>Hydrokortyzon</a:t>
            </a:r>
            <a:r>
              <a:rPr lang="pl-PL" dirty="0"/>
              <a:t> – </a:t>
            </a:r>
            <a:r>
              <a:rPr lang="pl-PL" dirty="0" smtClean="0"/>
              <a:t>100-200mg dożylnie 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Tlenoterapia – w razie potrzeby, docelowa saturacja 93-95%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072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Powikłania cukrzycy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Hipoglikemia i hiperglikemia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74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NZK – drogi oddechowe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846357"/>
            <a:ext cx="10515600" cy="85737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Usunięcie WIDOCZNEGO ciała obcego – nie jest zalecane „wygarnianie na ślepo”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76" y="3094628"/>
            <a:ext cx="7441374" cy="247090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667584" y="5575139"/>
            <a:ext cx="3760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 </a:t>
            </a:r>
            <a:r>
              <a:rPr lang="pl-PL" sz="1100" dirty="0" smtClean="0">
                <a:hlinkClick r:id="rId3"/>
              </a:rPr>
              <a:t>https://www.mp.pl/interna/chapter/B16.II.2.1.#74840</a:t>
            </a:r>
            <a:endParaRPr lang="pl-PL" sz="11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5"/>
            <a:ext cx="10515600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smtClean="0"/>
              <a:t>Ułożenie chorego na plecach (pamiętać o rozłożeniu fotela!)</a:t>
            </a:r>
          </a:p>
          <a:p>
            <a:pPr>
              <a:buFontTx/>
              <a:buChar char="-"/>
            </a:pPr>
            <a:r>
              <a:rPr lang="pl-PL" smtClean="0"/>
              <a:t>Odgięcie głowy ku tyłowi i wysunięcie żuchwy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177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Klinicznie istotna hipoglikemia – stężenie glukozy &lt;54mg/dl</a:t>
            </a:r>
          </a:p>
          <a:p>
            <a:pPr>
              <a:buFontTx/>
              <a:buChar char="-"/>
            </a:pPr>
            <a:r>
              <a:rPr lang="pl-PL" dirty="0" smtClean="0"/>
              <a:t>Objawy:</a:t>
            </a:r>
          </a:p>
          <a:p>
            <a:pPr lvl="1">
              <a:buFontTx/>
              <a:buChar char="-"/>
            </a:pPr>
            <a:r>
              <a:rPr lang="pl-PL" dirty="0" smtClean="0"/>
              <a:t>Nudności, ból głowy</a:t>
            </a:r>
          </a:p>
          <a:p>
            <a:pPr lvl="1">
              <a:buFontTx/>
              <a:buChar char="-"/>
            </a:pPr>
            <a:r>
              <a:rPr lang="pl-PL" dirty="0" smtClean="0"/>
              <a:t>Zlewne poty, kołatanie serca, drżenie, głód</a:t>
            </a:r>
          </a:p>
          <a:p>
            <a:pPr lvl="1">
              <a:buFontTx/>
              <a:buChar char="-"/>
            </a:pPr>
            <a:r>
              <a:rPr lang="pl-PL" dirty="0" smtClean="0"/>
              <a:t>Spłatanie, senność, zaburzenia mowy, zaburzenia koordynacji, zaburzenia zachowania, zaburzenia widzenia, wędrujące parestezje, </a:t>
            </a:r>
            <a:r>
              <a:rPr lang="pl-PL" dirty="0" err="1" smtClean="0"/>
              <a:t>spiączka</a:t>
            </a:r>
            <a:r>
              <a:rPr lang="pl-PL" dirty="0" smtClean="0"/>
              <a:t> – </a:t>
            </a:r>
            <a:r>
              <a:rPr lang="pl-PL" dirty="0" err="1" smtClean="0"/>
              <a:t>neuroglikopenia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055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Hipoglikemia łagodna – pacjent przytomny, jest w stanie przyjąć samodzielnie np. kostkę cukru, słodzony napój 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 podać pacjentowi np. wodę posłodzoną dwiema łyżeczkami cukru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Następnie chory powinien przyjąć posiłek zawierający węglowodany złożone celem zapobiegania nawrotowi hipoglikemii</a:t>
            </a:r>
          </a:p>
          <a:p>
            <a:pPr>
              <a:buFontTx/>
              <a:buChar char="-"/>
            </a:pPr>
            <a:r>
              <a:rPr lang="pl-PL" dirty="0" smtClean="0"/>
              <a:t>Kontrolny pomiar glikemii za godzinę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Nie wymaga hospitalizacji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935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Hipoglikemia ciężka – pacjent przytomny, ale potrzebuje pomocy w przyjęciu pokarmu/płynu albo nieprzytomny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12378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 ciężka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pacjent przytomny, ale potrzebuje pomocy w przyjęciu pokarmu/płynu – postępowanie jak w przypadku hipoglikemii łagodnej, ALE pacjent wymaga później hospitalizacji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 podać pacjentowi np. wodę posłodzoną dwiema łyżeczkami cukru</a:t>
            </a:r>
          </a:p>
          <a:p>
            <a:pPr>
              <a:buFontTx/>
              <a:buChar char="-"/>
            </a:pPr>
            <a:r>
              <a:rPr lang="pl-PL" dirty="0"/>
              <a:t>Następnie chory powinien przyjąć posiłek zawierający węglowodany złożone celem zapobiegania nawrotowi </a:t>
            </a:r>
            <a:r>
              <a:rPr lang="pl-PL" dirty="0" smtClean="0"/>
              <a:t>hipoglikemii</a:t>
            </a:r>
          </a:p>
          <a:p>
            <a:pPr>
              <a:buFontTx/>
              <a:buChar char="-"/>
            </a:pPr>
            <a:r>
              <a:rPr lang="pl-PL" dirty="0"/>
              <a:t>Kontrolny pomiar glikemii za godzinę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07572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 ciężka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Pacjent nieprzytomny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Założyć dostęp dożylny, następnie podaż dożylnie 20% glukozę (ampułki 10ml) – 1ml/kg masy ciała</a:t>
            </a:r>
          </a:p>
          <a:p>
            <a:pPr>
              <a:buFontTx/>
              <a:buChar char="-"/>
            </a:pPr>
            <a:r>
              <a:rPr lang="pl-PL" dirty="0" smtClean="0"/>
              <a:t>Następnie podłączyć wlew kroplowy z 10% glukozy do chwili poprawy świadomości umożliwiającej przez chorego doustne przyjmowanie węglowodanów</a:t>
            </a:r>
          </a:p>
        </p:txBody>
      </p:sp>
    </p:spTree>
    <p:extLst>
      <p:ext uri="{BB962C8B-B14F-4D97-AF65-F5344CB8AC3E}">
        <p14:creationId xmlns:p14="http://schemas.microsoft.com/office/powerpoint/2010/main" val="31450566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Hipoglikemia – Osobista pompa lub insulinoterapia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W przypadku cukrzycy leczonej osobistą pompą insulinową lub insulinoterapią intensywną (4 wstrzyknięcia insuliny dziennie) u chorych przyjmujących pokarmy/płyny doustnie:</a:t>
            </a:r>
          </a:p>
          <a:p>
            <a:pPr lvl="1">
              <a:buFontTx/>
              <a:buChar char="-"/>
            </a:pPr>
            <a:r>
              <a:rPr lang="pl-PL" dirty="0" smtClean="0"/>
              <a:t>Podajemy 15g glukozy doustnie</a:t>
            </a:r>
          </a:p>
          <a:p>
            <a:pPr lvl="1">
              <a:buFontTx/>
              <a:buChar char="-"/>
            </a:pPr>
            <a:r>
              <a:rPr lang="pl-PL" dirty="0" smtClean="0"/>
              <a:t>Mierzymy glikemię po 15 minutach (nie po godzinie)</a:t>
            </a:r>
          </a:p>
        </p:txBody>
      </p:sp>
    </p:spTree>
    <p:extLst>
      <p:ext uri="{BB962C8B-B14F-4D97-AF65-F5344CB8AC3E}">
        <p14:creationId xmlns:p14="http://schemas.microsoft.com/office/powerpoint/2010/main" val="2430965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Hiperglikemia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Istnieją trzy ostre stany związane z hiperglikemią w przebiegu cukrzycy:</a:t>
            </a:r>
          </a:p>
          <a:p>
            <a:pPr lvl="1">
              <a:buFontTx/>
              <a:buChar char="-"/>
            </a:pPr>
            <a:r>
              <a:rPr lang="pl-PL" dirty="0" smtClean="0"/>
              <a:t>Kwasica ketonowa</a:t>
            </a:r>
          </a:p>
          <a:p>
            <a:pPr lvl="1">
              <a:buFontTx/>
              <a:buChar char="-"/>
            </a:pPr>
            <a:r>
              <a:rPr lang="pl-PL" dirty="0" smtClean="0"/>
              <a:t>Zespół </a:t>
            </a:r>
            <a:r>
              <a:rPr lang="pl-PL" dirty="0" err="1" smtClean="0"/>
              <a:t>hiperglikemiczno-hiperosmolarny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Kwasica mleczanowa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Ich różnicowanie jak i leczenie hipoglikemizujące (brak insuliny w zestawie) w gabinecie stomatologicznym jest niemożliwe</a:t>
            </a:r>
          </a:p>
          <a:p>
            <a:pPr marL="0" indent="0">
              <a:buNone/>
            </a:pPr>
            <a:r>
              <a:rPr lang="pl-PL" dirty="0" smtClean="0"/>
              <a:t>- Możliwe jest intensywne nawadnianie chorego</a:t>
            </a:r>
          </a:p>
        </p:txBody>
      </p:sp>
    </p:spTree>
    <p:extLst>
      <p:ext uri="{BB962C8B-B14F-4D97-AF65-F5344CB8AC3E}">
        <p14:creationId xmlns:p14="http://schemas.microsoft.com/office/powerpoint/2010/main" val="38046704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Hiperglikemia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Wszystkie trzy stany łącznie mogą dawać objawy:</a:t>
            </a:r>
          </a:p>
          <a:p>
            <a:pPr lvl="1">
              <a:buFontTx/>
              <a:buChar char="-"/>
            </a:pPr>
            <a:r>
              <a:rPr lang="pl-PL" dirty="0" smtClean="0"/>
              <a:t>Nadmierne pragnienie, suchość w jamie ustnej, wielomocz, osłabienie, uczucie zmęczenia i senność, zawroty i bóle głowy, nudności, wymioty, bóle brzucha, ból w klatce piersiowej, </a:t>
            </a:r>
            <a:r>
              <a:rPr lang="pl-PL" b="1" dirty="0" smtClean="0"/>
              <a:t>zaburzenia świadomości, śpiączka</a:t>
            </a:r>
          </a:p>
          <a:p>
            <a:pPr lvl="1">
              <a:buFontTx/>
              <a:buChar char="-"/>
            </a:pPr>
            <a:r>
              <a:rPr lang="pl-PL" dirty="0" smtClean="0"/>
              <a:t>Obniżenie ciśnienia tętniczego, tachykardia, przyspieszony i pogłębiony oddech (oddech </a:t>
            </a:r>
            <a:r>
              <a:rPr lang="pl-PL" dirty="0" err="1" smtClean="0"/>
              <a:t>Kussmaula</a:t>
            </a:r>
            <a:r>
              <a:rPr lang="pl-PL" dirty="0" smtClean="0"/>
              <a:t>), spłycony oddech (zmęczenie mięśni oddechowych), zapach acetonu z ust</a:t>
            </a:r>
          </a:p>
        </p:txBody>
      </p:sp>
    </p:spTree>
    <p:extLst>
      <p:ext uri="{BB962C8B-B14F-4D97-AF65-F5344CB8AC3E}">
        <p14:creationId xmlns:p14="http://schemas.microsoft.com/office/powerpoint/2010/main" val="1033400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Hiperglikemia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Pomiar glikemii</a:t>
            </a:r>
          </a:p>
          <a:p>
            <a:pPr>
              <a:buFontTx/>
              <a:buChar char="-"/>
            </a:pPr>
            <a:r>
              <a:rPr lang="pl-PL" dirty="0" smtClean="0"/>
              <a:t>Założenie wkłucia dożylnego</a:t>
            </a:r>
          </a:p>
          <a:p>
            <a:pPr>
              <a:buFontTx/>
              <a:buChar char="-"/>
            </a:pPr>
            <a:r>
              <a:rPr lang="pl-PL" dirty="0" smtClean="0"/>
              <a:t>Wezwanie pomocy </a:t>
            </a:r>
          </a:p>
          <a:p>
            <a:pPr>
              <a:buFontTx/>
              <a:buChar char="-"/>
            </a:pPr>
            <a:r>
              <a:rPr lang="pl-PL" dirty="0" smtClean="0"/>
              <a:t>Podłączenie chorego do kardiomonitora/defibrylatora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Jedyne leczenie jakie możemy zastosować to </a:t>
            </a:r>
            <a:r>
              <a:rPr lang="pl-PL" dirty="0" err="1" smtClean="0"/>
              <a:t>płynoterapia</a:t>
            </a:r>
            <a:endParaRPr lang="pl-PL" dirty="0"/>
          </a:p>
          <a:p>
            <a:pPr lvl="1">
              <a:buFontTx/>
              <a:buChar char="-"/>
            </a:pPr>
            <a:r>
              <a:rPr lang="pl-PL" dirty="0" smtClean="0"/>
              <a:t>W ciągu pierwszej godziny należy podać choremu 1l 0,9% NaCl – do tego czasu ZRM na pewno przejmie pacjenta</a:t>
            </a:r>
          </a:p>
        </p:txBody>
      </p:sp>
    </p:spTree>
    <p:extLst>
      <p:ext uri="{BB962C8B-B14F-4D97-AF65-F5344CB8AC3E}">
        <p14:creationId xmlns:p14="http://schemas.microsoft.com/office/powerpoint/2010/main" val="35328639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Udar mózgu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88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NZK – Oddech i tętno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Badamy JEDNOCZEŚNIE, przez maksymalnie 10 sekund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Oddech: </a:t>
            </a:r>
          </a:p>
          <a:p>
            <a:pPr lvl="1">
              <a:buFontTx/>
              <a:buChar char="-"/>
            </a:pPr>
            <a:r>
              <a:rPr lang="pl-PL" dirty="0" smtClean="0"/>
              <a:t>Wzrokiem: ruchy klatki piersiowej</a:t>
            </a:r>
          </a:p>
          <a:p>
            <a:pPr lvl="1">
              <a:buFontTx/>
              <a:buChar char="-"/>
            </a:pPr>
            <a:r>
              <a:rPr lang="pl-PL" dirty="0" smtClean="0"/>
              <a:t>Słuchem: szmer oddechu</a:t>
            </a:r>
          </a:p>
          <a:p>
            <a:pPr lvl="1">
              <a:buFontTx/>
              <a:buChar char="-"/>
            </a:pPr>
            <a:r>
              <a:rPr lang="pl-PL" dirty="0" smtClean="0"/>
              <a:t>Czuciem: ruch powietrza na policzku</a:t>
            </a:r>
          </a:p>
          <a:p>
            <a:pPr lvl="1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Tętno: </a:t>
            </a:r>
          </a:p>
          <a:p>
            <a:pPr lvl="1">
              <a:buFontTx/>
              <a:buChar char="-"/>
            </a:pPr>
            <a:r>
              <a:rPr lang="pl-PL" dirty="0" smtClean="0"/>
              <a:t>Badanie na tętnicy szyjnej </a:t>
            </a:r>
          </a:p>
        </p:txBody>
      </p:sp>
    </p:spTree>
    <p:extLst>
      <p:ext uri="{BB962C8B-B14F-4D97-AF65-F5344CB8AC3E}">
        <p14:creationId xmlns:p14="http://schemas.microsoft.com/office/powerpoint/2010/main" val="1843092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Udar mózgu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Najważniejsze w temacie udaru mózgu w ramach opieki przedszpitalnej jest jego szybkie rozpoznanie</a:t>
            </a:r>
          </a:p>
          <a:p>
            <a:pPr>
              <a:buFontTx/>
              <a:buChar char="-"/>
            </a:pPr>
            <a:r>
              <a:rPr lang="pl-PL" dirty="0" smtClean="0"/>
              <a:t>Leczenie przyczynowe jedynie w ramach oddziałów neurologicznych</a:t>
            </a:r>
          </a:p>
          <a:p>
            <a:pPr>
              <a:buFontTx/>
              <a:buChar char="-"/>
            </a:pPr>
            <a:r>
              <a:rPr lang="pl-PL" dirty="0" smtClean="0"/>
              <a:t>W gabinecie stomatologicznym możemy starać się utrzymać odpowiednie ciśnienie tętnicze i jak najszybciej po rozpoznaniu zadzwonić po pomoc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5467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Udar mózgu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Ogniskowe zaburzenia neurologiczne</a:t>
            </a:r>
          </a:p>
          <a:p>
            <a:pPr lvl="1">
              <a:buFontTx/>
              <a:buChar char="-"/>
            </a:pPr>
            <a:r>
              <a:rPr lang="pl-PL" dirty="0" smtClean="0"/>
              <a:t>Niedowłady kończyn i w obrębie twarzy</a:t>
            </a:r>
          </a:p>
          <a:p>
            <a:pPr lvl="1">
              <a:buFontTx/>
              <a:buChar char="-"/>
            </a:pPr>
            <a:r>
              <a:rPr lang="pl-PL" dirty="0" smtClean="0"/>
              <a:t>Zaburzenia mowy</a:t>
            </a:r>
          </a:p>
          <a:p>
            <a:pPr>
              <a:buFontTx/>
              <a:buChar char="-"/>
            </a:pPr>
            <a:r>
              <a:rPr lang="pl-PL" dirty="0" smtClean="0"/>
              <a:t>Zaburzenia świadomości – zawsze do różnicowania z </a:t>
            </a:r>
            <a:r>
              <a:rPr lang="pl-PL" dirty="0" err="1" smtClean="0"/>
              <a:t>hipo</a:t>
            </a:r>
            <a:r>
              <a:rPr lang="pl-PL" dirty="0" smtClean="0"/>
              <a:t>-/hiperglikemią!</a:t>
            </a:r>
          </a:p>
          <a:p>
            <a:pPr>
              <a:buFontTx/>
              <a:buChar char="-"/>
            </a:pPr>
            <a:r>
              <a:rPr lang="pl-PL" dirty="0" smtClean="0"/>
              <a:t>Napady padaczkowe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2903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Udar mózgu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W razie PODEJRZENIA udaru mózgu należy niezwłocznie wezwać pomoc</a:t>
            </a:r>
          </a:p>
          <a:p>
            <a:pPr>
              <a:buFontTx/>
              <a:buChar char="-"/>
            </a:pPr>
            <a:r>
              <a:rPr lang="pl-PL" dirty="0" smtClean="0"/>
              <a:t>Należy podłączyć chorego do kardiomonitora/defibrylatora</a:t>
            </a:r>
          </a:p>
          <a:p>
            <a:pPr>
              <a:buFontTx/>
              <a:buChar char="-"/>
            </a:pPr>
            <a:r>
              <a:rPr lang="pl-PL" dirty="0" smtClean="0"/>
              <a:t>Postępowanie w schemacie ABC</a:t>
            </a:r>
          </a:p>
          <a:p>
            <a:pPr>
              <a:buFontTx/>
              <a:buChar char="-"/>
            </a:pPr>
            <a:r>
              <a:rPr lang="pl-PL" dirty="0" smtClean="0"/>
              <a:t>Ważne jest ustalenie czasu, w którym wystąpiły objawy</a:t>
            </a:r>
          </a:p>
          <a:p>
            <a:pPr lvl="1">
              <a:buFontTx/>
              <a:buChar char="-"/>
            </a:pPr>
            <a:r>
              <a:rPr lang="pl-PL" dirty="0" smtClean="0"/>
              <a:t>Np. czy pacjent usiadł na fotelu samodzielnie, a po zabiegu nie mógł ruszać kończyną dolną</a:t>
            </a:r>
          </a:p>
          <a:p>
            <a:pPr lvl="1">
              <a:buFontTx/>
              <a:buChar char="-"/>
            </a:pPr>
            <a:r>
              <a:rPr lang="pl-PL" dirty="0" smtClean="0"/>
              <a:t>Np. czy chory wszedł już do gabinetu </a:t>
            </a:r>
            <a:r>
              <a:rPr lang="pl-PL" dirty="0" err="1" smtClean="0"/>
              <a:t>powłóczając</a:t>
            </a:r>
            <a:r>
              <a:rPr lang="pl-PL" dirty="0" smtClean="0"/>
              <a:t> nogami i ma tak od kilku minut/godzin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1000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Udar mózgu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Istotne informacje do przekazania ZRM</a:t>
            </a:r>
          </a:p>
          <a:p>
            <a:pPr lvl="1">
              <a:buFontTx/>
              <a:buChar char="-"/>
            </a:pPr>
            <a:r>
              <a:rPr lang="pl-PL" dirty="0" smtClean="0"/>
              <a:t>Czas od kiedy pojawiły się objawy</a:t>
            </a:r>
          </a:p>
          <a:p>
            <a:pPr lvl="1">
              <a:buFontTx/>
              <a:buChar char="-"/>
            </a:pPr>
            <a:r>
              <a:rPr lang="pl-PL" dirty="0" smtClean="0"/>
              <a:t>Choroby przewlekłe i leki przyjmowane przez chorego</a:t>
            </a:r>
          </a:p>
          <a:p>
            <a:pPr lvl="1">
              <a:buFontTx/>
              <a:buChar char="-"/>
            </a:pPr>
            <a:r>
              <a:rPr lang="pl-PL" dirty="0" smtClean="0"/>
              <a:t>Podstawowe parametry życiowe:</a:t>
            </a:r>
          </a:p>
          <a:p>
            <a:pPr lvl="2">
              <a:buFontTx/>
              <a:buChar char="-"/>
            </a:pPr>
            <a:r>
              <a:rPr lang="pl-PL" dirty="0" smtClean="0"/>
              <a:t>Ciśnienie tętnicze, tętno</a:t>
            </a:r>
          </a:p>
          <a:p>
            <a:pPr lvl="2">
              <a:buFontTx/>
              <a:buChar char="-"/>
            </a:pPr>
            <a:r>
              <a:rPr lang="pl-PL" dirty="0" smtClean="0"/>
              <a:t>Saturacja</a:t>
            </a:r>
          </a:p>
          <a:p>
            <a:pPr lvl="2">
              <a:buFontTx/>
              <a:buChar char="-"/>
            </a:pPr>
            <a:r>
              <a:rPr lang="pl-PL" dirty="0" smtClean="0"/>
              <a:t>Glikemia !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29505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Udar mózgu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Do czasu przyjazdu ZRM możemy jedynie utrzymywać pacjenta we względnie stabilnym stanie i, w razie potrzeby, obniżać ciśnienie tętnicze</a:t>
            </a:r>
          </a:p>
          <a:p>
            <a:pPr lvl="1">
              <a:buFontTx/>
              <a:buChar char="-"/>
            </a:pPr>
            <a:r>
              <a:rPr lang="pl-PL" dirty="0" smtClean="0"/>
              <a:t>Sadzamy chorego w fotelu z uniesionym około 30 stopni wezgłowiem – zmniejsza ciśnienie śródczaszkowe</a:t>
            </a:r>
          </a:p>
          <a:p>
            <a:pPr lvl="1">
              <a:buFontTx/>
              <a:buChar char="-"/>
            </a:pPr>
            <a:endParaRPr lang="pl-PL" dirty="0" smtClean="0"/>
          </a:p>
          <a:p>
            <a:pPr lvl="1">
              <a:buFontTx/>
              <a:buChar char="-"/>
            </a:pPr>
            <a:r>
              <a:rPr lang="pl-PL" dirty="0" smtClean="0"/>
              <a:t>Ciśnienie tętnicze w udarze obniżamy, teoretycznie, zależnie od rodzaju udaru, ponieważ w gabinecie nie jesteśmy w stanie ustalić jaki to typ udaru obniżamy ciśnienie od wartości </a:t>
            </a:r>
            <a:r>
              <a:rPr lang="pl-PL" dirty="0" smtClean="0"/>
              <a:t>skurczowego &gt;220 i/lub rozkurczowego 120-140mmHg – maksymalnie o 15-25% wartości wyjściowej – jak w udarze niedokrwiennym (zdecydowanie częstszy)</a:t>
            </a: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3515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Napad padaczkowy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9390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Napad padaczkowy - 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Mimowolne skurcze mięśni szkieletowych</a:t>
            </a:r>
          </a:p>
          <a:p>
            <a:pPr>
              <a:buFontTx/>
              <a:buChar char="-"/>
            </a:pPr>
            <a:r>
              <a:rPr lang="pl-PL" dirty="0" smtClean="0"/>
              <a:t>Zazwyczaj utrata przytomności lub zaburzenia świadomości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Należy różnicować m.in. Z drżeniami mimowolnymi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18396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979" cy="1325563"/>
          </a:xfrm>
        </p:spPr>
        <p:txBody>
          <a:bodyPr/>
          <a:lstStyle/>
          <a:p>
            <a:r>
              <a:rPr lang="pl-PL" dirty="0" smtClean="0"/>
              <a:t>Napad padaczkowy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7509980" cy="435133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Schemat ABC</a:t>
            </a:r>
          </a:p>
          <a:p>
            <a:pPr>
              <a:buFontTx/>
              <a:buChar char="-"/>
            </a:pPr>
            <a:r>
              <a:rPr lang="pl-PL" dirty="0" smtClean="0"/>
              <a:t>Zabezpiecz chorego przed urazami (NIE wkładaj nic do ust)</a:t>
            </a:r>
          </a:p>
          <a:p>
            <a:pPr>
              <a:buFontTx/>
              <a:buChar char="-"/>
            </a:pPr>
            <a:r>
              <a:rPr lang="pl-PL" dirty="0" smtClean="0"/>
              <a:t>Podłącz kardiomonitor/defibrylator, zmierz glikemie</a:t>
            </a:r>
          </a:p>
          <a:p>
            <a:pPr>
              <a:buFontTx/>
              <a:buChar char="-"/>
            </a:pPr>
            <a:r>
              <a:rPr lang="pl-PL" dirty="0" smtClean="0"/>
              <a:t>Wezwij pomoc</a:t>
            </a:r>
          </a:p>
          <a:p>
            <a:pPr>
              <a:buFontTx/>
              <a:buChar char="-"/>
            </a:pPr>
            <a:r>
              <a:rPr lang="pl-PL" dirty="0" smtClean="0"/>
              <a:t>Załóż wkłucie dożylne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Jeśli napad nie ustępuje samoistnie podaj </a:t>
            </a:r>
            <a:r>
              <a:rPr lang="pl-PL" dirty="0" err="1" smtClean="0"/>
              <a:t>klonazepam</a:t>
            </a:r>
            <a:r>
              <a:rPr lang="pl-PL" dirty="0" smtClean="0"/>
              <a:t> 1mg dożylnie lub, jeśli nie udało się uzyskać dostępu naczyniowego, domięśniowo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80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382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Napad padaczkowy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Pacjent po napadzie drgawkowym przebiegającym z utratą przytomności będzie najczęściej nadal nieprzytomny lub w znacznie ograniczonym kontakcie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Monitoruj stan pacjenta do czasu przejęcia przez ZRM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388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Interna Szczeklika 2022</a:t>
            </a:r>
          </a:p>
          <a:p>
            <a:pPr>
              <a:buFontTx/>
              <a:buChar char="-"/>
            </a:pPr>
            <a:r>
              <a:rPr lang="pl-PL" dirty="0" smtClean="0">
                <a:hlinkClick r:id="rId2"/>
              </a:rPr>
              <a:t>www.prc.krakow.pl</a:t>
            </a:r>
            <a:r>
              <a:rPr lang="pl-PL" dirty="0" smtClean="0"/>
              <a:t> </a:t>
            </a:r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www.mp.pl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www.twojdyzur.wiecejnizlek.pl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589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NZK – Wezwij pomoc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90600" y="1978024"/>
            <a:ext cx="10515600" cy="43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dirty="0" smtClean="0"/>
              <a:t>Warunki </a:t>
            </a:r>
            <a:r>
              <a:rPr lang="pl-PL" dirty="0" err="1" smtClean="0"/>
              <a:t>pozaszpitalne</a:t>
            </a:r>
            <a:r>
              <a:rPr lang="pl-PL" dirty="0" smtClean="0"/>
              <a:t> (najczęściej) – 112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Warunki szpitalne (zdecydowanie rzadsze) – zespół reanimacyjny</a:t>
            </a:r>
          </a:p>
        </p:txBody>
      </p:sp>
    </p:spTree>
    <p:extLst>
      <p:ext uri="{BB962C8B-B14F-4D97-AF65-F5344CB8AC3E}">
        <p14:creationId xmlns:p14="http://schemas.microsoft.com/office/powerpoint/2010/main" val="13729493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24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3677</Words>
  <Application>Microsoft Office PowerPoint</Application>
  <PresentationFormat>Panoramiczny</PresentationFormat>
  <Paragraphs>499</Paragraphs>
  <Slides>90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Motyw pakietu Office</vt:lpstr>
      <vt:lpstr>Farmakoterapia ostrych stanów zagrożenia życia w praktyce stomatologicznej </vt:lpstr>
      <vt:lpstr>Zestaw przeciwwstrząsowy</vt:lpstr>
      <vt:lpstr>Nagłe zatrzymanie krążenia</vt:lpstr>
      <vt:lpstr>Nagłe zatrzymanie krążenia (NZK)</vt:lpstr>
      <vt:lpstr>Nagłe zatrzymanie krążenia - postępowanie</vt:lpstr>
      <vt:lpstr>Nagłe zatrzymanie krążenia - ABC</vt:lpstr>
      <vt:lpstr>NZK – drogi oddechowe</vt:lpstr>
      <vt:lpstr>NZK – Oddech i tętno</vt:lpstr>
      <vt:lpstr>NZK – Wezwij pomoc</vt:lpstr>
      <vt:lpstr>NZK – Resuscytacja krążeniowo-oddechowa</vt:lpstr>
      <vt:lpstr>NZK – Rytmy do defibrylacji</vt:lpstr>
      <vt:lpstr>NZK – Defibrylacja</vt:lpstr>
      <vt:lpstr>NZK – Defibrylacja</vt:lpstr>
      <vt:lpstr>NZK – Defibrylacja</vt:lpstr>
      <vt:lpstr>NZK – Defibrylacja</vt:lpstr>
      <vt:lpstr>NZK – Rytmy nie do defibrylacji</vt:lpstr>
      <vt:lpstr>NZK – Leki</vt:lpstr>
      <vt:lpstr>NZK – Leki</vt:lpstr>
      <vt:lpstr>NZK – Leki</vt:lpstr>
      <vt:lpstr>NZK – wytyczne</vt:lpstr>
      <vt:lpstr>Ostre zespoły wieńcowe</vt:lpstr>
      <vt:lpstr>Ostre zespoły wieńcowe (OZW)</vt:lpstr>
      <vt:lpstr>OZW – skala CCS</vt:lpstr>
      <vt:lpstr>OZW – postępowanie ogólne</vt:lpstr>
      <vt:lpstr>OZW – Nitrogliceryna</vt:lpstr>
      <vt:lpstr>OZW bez uniesienia odcinka ST</vt:lpstr>
      <vt:lpstr>OZW z uniesieniem odcinka ST</vt:lpstr>
      <vt:lpstr>Zaburzenia rytmu serca</vt:lpstr>
      <vt:lpstr>Zaburzenia rytmu serca</vt:lpstr>
      <vt:lpstr>Zaburzenia rytmu serca </vt:lpstr>
      <vt:lpstr>Zaburzenia rytmu serca – niestabilny</vt:lpstr>
      <vt:lpstr>Pacjent niestabilny - tachyarytmia</vt:lpstr>
      <vt:lpstr>Kardiowersja elektryczna</vt:lpstr>
      <vt:lpstr>Kardiowersja elektryczna </vt:lpstr>
      <vt:lpstr>Kardiowersja elektryczna - energia </vt:lpstr>
      <vt:lpstr>Pacjent niestabilny - bradykardia</vt:lpstr>
      <vt:lpstr>Przezskórna stymulacja serca</vt:lpstr>
      <vt:lpstr>Przezskórna stymulacja serca</vt:lpstr>
      <vt:lpstr>Zaburzenia rytmu serca - stabilny</vt:lpstr>
      <vt:lpstr>Pacjent stabilny – tachykardia, wąskie QRS</vt:lpstr>
      <vt:lpstr>Pacjent stabilny – tachyarytmia, wąskie QRS</vt:lpstr>
      <vt:lpstr>Pacjent stabilny – tachykardia, szerokie QRS</vt:lpstr>
      <vt:lpstr>Pacjent stabilny – tachykardia, szerokie QRS</vt:lpstr>
      <vt:lpstr>Pacjent stabilny – tachykardia, szerokie QRS</vt:lpstr>
      <vt:lpstr>Pacjent stabilny – Bradykardia</vt:lpstr>
      <vt:lpstr>Wzrost ciśnienia tętniczego</vt:lpstr>
      <vt:lpstr>Wzrost ciśnienia tętniczego – stany pilne</vt:lpstr>
      <vt:lpstr>Wzrost ciśnienia tętniczego – stany naglące</vt:lpstr>
      <vt:lpstr>Wzrost ciśnienia tętniczego – stany naglące</vt:lpstr>
      <vt:lpstr>Wzrost ciśnienia tętniczego – stany naglące</vt:lpstr>
      <vt:lpstr>Stany naglące – Metoprolol</vt:lpstr>
      <vt:lpstr>Stany naglące – Furosemid</vt:lpstr>
      <vt:lpstr>Stany naglące – Nitrogliceryna</vt:lpstr>
      <vt:lpstr>Stany naglące – Captopril</vt:lpstr>
      <vt:lpstr>Stany naglące – Podsumowanie</vt:lpstr>
      <vt:lpstr>Wstrząs anafilaktyczny</vt:lpstr>
      <vt:lpstr>Wstrząs anafilaktyczny - objawy</vt:lpstr>
      <vt:lpstr>Wstrząs anafilaktyczny - objawy</vt:lpstr>
      <vt:lpstr>Wstrząs anafilaktyczny - postępowanie</vt:lpstr>
      <vt:lpstr>Wstrząs anafilaktyczny - postępowanie</vt:lpstr>
      <vt:lpstr>Wstrząs anafilaktyczny - postępowanie</vt:lpstr>
      <vt:lpstr>Wstrząs anafilaktyczny - postępowanie</vt:lpstr>
      <vt:lpstr>Wstrząs anafilaktyczny - postępowanie</vt:lpstr>
      <vt:lpstr>Wstrząs anafilaktyczny </vt:lpstr>
      <vt:lpstr>Skurcz oskrzeli</vt:lpstr>
      <vt:lpstr>Skurcz oskrzeli - objawy</vt:lpstr>
      <vt:lpstr>Skurcz oskrzeli - postępowanie</vt:lpstr>
      <vt:lpstr>Skurcz oskrzeli - postępowanie</vt:lpstr>
      <vt:lpstr>Powikłania cukrzycy</vt:lpstr>
      <vt:lpstr>Hipoglikemia</vt:lpstr>
      <vt:lpstr>Hipoglikemia - postępowanie</vt:lpstr>
      <vt:lpstr>Hipoglikemia - postępowanie</vt:lpstr>
      <vt:lpstr>Hipoglikemia ciężka - postępowanie</vt:lpstr>
      <vt:lpstr>Hipoglikemia ciężka - postępowanie</vt:lpstr>
      <vt:lpstr>Hipoglikemia – Osobista pompa lub insulinoterapia </vt:lpstr>
      <vt:lpstr>Hiperglikemia </vt:lpstr>
      <vt:lpstr>Hiperglikemia - objawy</vt:lpstr>
      <vt:lpstr>Hiperglikemia - postępowanie</vt:lpstr>
      <vt:lpstr>Udar mózgu</vt:lpstr>
      <vt:lpstr>Udar mózgu</vt:lpstr>
      <vt:lpstr>Udar mózgu - objawy</vt:lpstr>
      <vt:lpstr>Udar mózgu - postępowanie</vt:lpstr>
      <vt:lpstr>Udar mózgu - postępowanie</vt:lpstr>
      <vt:lpstr>Udar mózgu - postępowanie</vt:lpstr>
      <vt:lpstr>Napad padaczkowy</vt:lpstr>
      <vt:lpstr>Napad padaczkowy - objawy</vt:lpstr>
      <vt:lpstr>Napad padaczkowy - postępowanie</vt:lpstr>
      <vt:lpstr>Napad padaczkowy - postępowanie</vt:lpstr>
      <vt:lpstr>Bibliografia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Farmakoterapia ostrych stanów zagrożenia życia w praktyce stomatologicznej </dc:title>
  <dc:creator>CKD Interna2</dc:creator>
  <cp:lastModifiedBy>CKD Interna2</cp:lastModifiedBy>
  <cp:revision>100</cp:revision>
  <dcterms:created xsi:type="dcterms:W3CDTF">2022-09-27T08:19:00Z</dcterms:created>
  <dcterms:modified xsi:type="dcterms:W3CDTF">2022-10-04T11:37:04Z</dcterms:modified>
</cp:coreProperties>
</file>