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2" r:id="rId7"/>
    <p:sldId id="263" r:id="rId8"/>
    <p:sldId id="282" r:id="rId9"/>
    <p:sldId id="273" r:id="rId10"/>
    <p:sldId id="260" r:id="rId11"/>
    <p:sldId id="261" r:id="rId12"/>
    <p:sldId id="266" r:id="rId13"/>
    <p:sldId id="267" r:id="rId14"/>
    <p:sldId id="269" r:id="rId15"/>
    <p:sldId id="270" r:id="rId16"/>
    <p:sldId id="281" r:id="rId17"/>
    <p:sldId id="277" r:id="rId18"/>
    <p:sldId id="278" r:id="rId19"/>
    <p:sldId id="283" r:id="rId20"/>
    <p:sldId id="268" r:id="rId21"/>
    <p:sldId id="279" r:id="rId22"/>
    <p:sldId id="274" r:id="rId23"/>
    <p:sldId id="280" r:id="rId24"/>
    <p:sldId id="271" r:id="rId25"/>
    <p:sldId id="276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4660"/>
  </p:normalViewPr>
  <p:slideViewPr>
    <p:cSldViewPr snapToGrid="0">
      <p:cViewPr varScale="1">
        <p:scale>
          <a:sx n="56" d="100"/>
          <a:sy n="56" d="100"/>
        </p:scale>
        <p:origin x="46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3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92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841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717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19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28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888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99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12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47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4798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92F5-07C3-4DA1-B334-E0BC71E2DE47}" type="datetimeFigureOut">
              <a:rPr lang="pl-PL" smtClean="0"/>
              <a:t>2019-05-20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3F6FF-9FA2-48F2-A123-E18F84E010B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7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48343" y="1122363"/>
            <a:ext cx="11509828" cy="2387600"/>
          </a:xfrm>
        </p:spPr>
        <p:txBody>
          <a:bodyPr>
            <a:normAutofit/>
          </a:bodyPr>
          <a:lstStyle/>
          <a:p>
            <a:r>
              <a:rPr lang="pl-PL" sz="3600" dirty="0"/>
              <a:t>Czy możemy leczyć choroby uwarunkowane genetycznie?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0571" y="5226615"/>
            <a:ext cx="11277600" cy="1348356"/>
          </a:xfrm>
        </p:spPr>
        <p:txBody>
          <a:bodyPr>
            <a:normAutofit/>
          </a:bodyPr>
          <a:lstStyle/>
          <a:p>
            <a:pPr algn="l"/>
            <a:r>
              <a:rPr lang="pl-PL" sz="2000"/>
              <a:t>dr </a:t>
            </a:r>
            <a:r>
              <a:rPr lang="pl-PL" sz="2000" dirty="0"/>
              <a:t>n. med. Melania Mikołajczyk-Solińska</a:t>
            </a:r>
          </a:p>
          <a:p>
            <a:pPr algn="l"/>
            <a:r>
              <a:rPr lang="pl-PL" sz="2000" dirty="0"/>
              <a:t>Klinika Chorób Wewnętrznych, Diabetologii i Farmakologii Klinicznej UM w Łodzi</a:t>
            </a:r>
          </a:p>
        </p:txBody>
      </p:sp>
    </p:spTree>
    <p:extLst>
      <p:ext uri="{BB962C8B-B14F-4D97-AF65-F5344CB8AC3E}">
        <p14:creationId xmlns:p14="http://schemas.microsoft.com/office/powerpoint/2010/main" val="174676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2. Choroby spowodowane mutacjami pojedynczych genów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502355"/>
              </p:ext>
            </p:extLst>
          </p:nvPr>
        </p:nvGraphicFramePr>
        <p:xfrm>
          <a:off x="558084" y="1758638"/>
          <a:ext cx="11075831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597">
                  <a:extLst>
                    <a:ext uri="{9D8B030D-6E8A-4147-A177-3AD203B41FA5}">
                      <a16:colId xmlns:a16="http://schemas.microsoft.com/office/drawing/2014/main" xmlns="" val="2241366442"/>
                    </a:ext>
                  </a:extLst>
                </a:gridCol>
                <a:gridCol w="1944318">
                  <a:extLst>
                    <a:ext uri="{9D8B030D-6E8A-4147-A177-3AD203B41FA5}">
                      <a16:colId xmlns:a16="http://schemas.microsoft.com/office/drawing/2014/main" xmlns="" val="154675711"/>
                    </a:ext>
                  </a:extLst>
                </a:gridCol>
                <a:gridCol w="2768958">
                  <a:extLst>
                    <a:ext uri="{9D8B030D-6E8A-4147-A177-3AD203B41FA5}">
                      <a16:colId xmlns:a16="http://schemas.microsoft.com/office/drawing/2014/main" xmlns="" val="1972605295"/>
                    </a:ext>
                  </a:extLst>
                </a:gridCol>
                <a:gridCol w="2768958">
                  <a:extLst>
                    <a:ext uri="{9D8B030D-6E8A-4147-A177-3AD203B41FA5}">
                      <a16:colId xmlns:a16="http://schemas.microsoft.com/office/drawing/2014/main" xmlns="" val="2538222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Schorzenie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Model dziedziczenia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Zmutowany gen/białko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Objawy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12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Hemofilia 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Sprzężony z </a:t>
                      </a:r>
                      <a:r>
                        <a:rPr lang="pl-PL" dirty="0" err="1"/>
                        <a:t>chr.</a:t>
                      </a:r>
                      <a:r>
                        <a:rPr lang="pl-PL" dirty="0"/>
                        <a:t>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Czynnik 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Skaza krwotoczna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831358"/>
                  </a:ext>
                </a:extLst>
              </a:tr>
              <a:tr h="33287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Hemofilia B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Sprzężony z </a:t>
                      </a:r>
                      <a:r>
                        <a:rPr lang="pl-PL" dirty="0" err="1"/>
                        <a:t>chr.</a:t>
                      </a:r>
                      <a:r>
                        <a:rPr lang="pl-PL" dirty="0"/>
                        <a:t> X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Czynnik 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Skaza krwotoczna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547402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Dystrofia mięśniowa </a:t>
                      </a:r>
                      <a:r>
                        <a:rPr lang="pl-PL" dirty="0" err="1"/>
                        <a:t>Duchenne’a</a:t>
                      </a:r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Sprzężony z </a:t>
                      </a:r>
                      <a:r>
                        <a:rPr lang="pl-PL" dirty="0" err="1"/>
                        <a:t>chr.</a:t>
                      </a:r>
                      <a:r>
                        <a:rPr lang="pl-PL" dirty="0"/>
                        <a:t> X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Dystrofina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Zanik mięśni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069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Dystrofia mięśniowa Beckera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Sprzężony z </a:t>
                      </a:r>
                      <a:r>
                        <a:rPr lang="pl-PL" dirty="0" err="1"/>
                        <a:t>chr.</a:t>
                      </a:r>
                      <a:r>
                        <a:rPr lang="pl-PL" dirty="0"/>
                        <a:t> X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Dystrofina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Zanik mięśni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9124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Zespół łamliwego chromosomu X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Sprzężony z </a:t>
                      </a:r>
                      <a:r>
                        <a:rPr lang="pl-PL" dirty="0" err="1"/>
                        <a:t>chr.</a:t>
                      </a:r>
                      <a:r>
                        <a:rPr lang="pl-PL" dirty="0"/>
                        <a:t> X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FMR1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Opóźniony rozwój umysłowy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94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107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482633"/>
              </p:ext>
            </p:extLst>
          </p:nvPr>
        </p:nvGraphicFramePr>
        <p:xfrm>
          <a:off x="558084" y="802046"/>
          <a:ext cx="1107583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597">
                  <a:extLst>
                    <a:ext uri="{9D8B030D-6E8A-4147-A177-3AD203B41FA5}">
                      <a16:colId xmlns:a16="http://schemas.microsoft.com/office/drawing/2014/main" xmlns="" val="2241366442"/>
                    </a:ext>
                  </a:extLst>
                </a:gridCol>
                <a:gridCol w="1944318">
                  <a:extLst>
                    <a:ext uri="{9D8B030D-6E8A-4147-A177-3AD203B41FA5}">
                      <a16:colId xmlns:a16="http://schemas.microsoft.com/office/drawing/2014/main" xmlns="" val="154675711"/>
                    </a:ext>
                  </a:extLst>
                </a:gridCol>
                <a:gridCol w="2768958">
                  <a:extLst>
                    <a:ext uri="{9D8B030D-6E8A-4147-A177-3AD203B41FA5}">
                      <a16:colId xmlns:a16="http://schemas.microsoft.com/office/drawing/2014/main" xmlns="" val="1972605295"/>
                    </a:ext>
                  </a:extLst>
                </a:gridCol>
                <a:gridCol w="2768958">
                  <a:extLst>
                    <a:ext uri="{9D8B030D-6E8A-4147-A177-3AD203B41FA5}">
                      <a16:colId xmlns:a16="http://schemas.microsoft.com/office/drawing/2014/main" xmlns="" val="2538222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Schorzenie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Model dziedziczenia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Zmutowany gen/białko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Objawy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129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Choroba Huntingtona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Autosomalny dominujący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Czynnik 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Demencja/obłęd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7831358"/>
                  </a:ext>
                </a:extLst>
              </a:tr>
              <a:tr h="332874">
                <a:tc>
                  <a:txBody>
                    <a:bodyPr/>
                    <a:lstStyle/>
                    <a:p>
                      <a:r>
                        <a:rPr lang="pl-PL" dirty="0" err="1"/>
                        <a:t>Nerwiakowłókniakowatość</a:t>
                      </a:r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Autosomalny dominujący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Czynnik 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Nowotwór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2547402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r>
                        <a:rPr lang="pl-PL" dirty="0" err="1"/>
                        <a:t>Talasemia</a:t>
                      </a:r>
                      <a:endParaRPr lang="pl-PL" dirty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Autosomalny recesywny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Dystrofina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Anemia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0696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Niedokrwistość </a:t>
                      </a:r>
                      <a:r>
                        <a:rPr lang="pl-PL" dirty="0" err="1"/>
                        <a:t>sierpowatokrwinkowa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Autosomalny recesywny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Dystrofina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Anemia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9124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Fenyloketonuria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Autosomalny recesywny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FMR1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Niezdolność metabolizowania fenyloalaniny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094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Mukowiscydoza 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Autosomalny recesywny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CFTR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Postępujące uszkodzenie i innych narządów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81174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532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Hemofilia A</a:t>
            </a: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94" y="3946101"/>
            <a:ext cx="4172016" cy="2568440"/>
          </a:xfrm>
        </p:spPr>
      </p:pic>
      <p:pic>
        <p:nvPicPr>
          <p:cNvPr id="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326" y="1272233"/>
            <a:ext cx="3330182" cy="5056328"/>
          </a:xfr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794" y="1574779"/>
            <a:ext cx="4172016" cy="218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7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Hemofilia A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Leczenie: suplementacja niedoborowego czynnika VIII.</a:t>
            </a:r>
          </a:p>
          <a:p>
            <a:pPr marL="0" indent="0">
              <a:buNone/>
            </a:pPr>
            <a:r>
              <a:rPr lang="pl-PL" dirty="0"/>
              <a:t>Preparaty rekombinowane (uzyskane metodami inżynierii genetycznej), </a:t>
            </a:r>
            <a:r>
              <a:rPr lang="pl-PL" dirty="0" err="1"/>
              <a:t>słaboimmunogenne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364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Utrwalona cukrzyca noworodków (PNDM)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2580" y="1825625"/>
            <a:ext cx="10671220" cy="4351338"/>
          </a:xfrm>
        </p:spPr>
        <p:txBody>
          <a:bodyPr>
            <a:normAutofit/>
          </a:bodyPr>
          <a:lstStyle/>
          <a:p>
            <a:r>
              <a:rPr lang="pl-PL" dirty="0"/>
              <a:t>Mutacja w genie KCNJ11 jest odpowiedzialna za 1/3 przypadków PNDM</a:t>
            </a:r>
          </a:p>
          <a:p>
            <a:r>
              <a:rPr lang="pl-PL" dirty="0"/>
              <a:t>Gen KCNJ11 koduje białko Kir6.2, wewnętrzną podjednostkę ATP-zależnego kanału potasowego komórki </a:t>
            </a:r>
            <a:r>
              <a:rPr lang="el-GR" dirty="0"/>
              <a:t>β</a:t>
            </a:r>
            <a:r>
              <a:rPr lang="pl-PL" dirty="0"/>
              <a:t> trzustki</a:t>
            </a:r>
          </a:p>
          <a:p>
            <a:r>
              <a:rPr lang="pl-PL" dirty="0"/>
              <a:t>Choroba pojawia się w pierwszym roku życia</a:t>
            </a:r>
          </a:p>
          <a:p>
            <a:r>
              <a:rPr lang="pl-PL" dirty="0"/>
              <a:t>Objawia się: niską masą urodzeniową, niemowlę cechuje nasilona hiperglikemia, a czasami kwasica ketonowa</a:t>
            </a:r>
          </a:p>
        </p:txBody>
      </p:sp>
    </p:spTree>
    <p:extLst>
      <p:ext uri="{BB962C8B-B14F-4D97-AF65-F5344CB8AC3E}">
        <p14:creationId xmlns:p14="http://schemas.microsoft.com/office/powerpoint/2010/main" val="396103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Utrwalona cukrzyca noworodków (PNDM)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Leczenie: dobra odpowiedź na pochodne </a:t>
            </a:r>
            <a:r>
              <a:rPr lang="pl-PL" dirty="0" err="1"/>
              <a:t>sulfonylomocznika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1986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Choroby </a:t>
            </a:r>
            <a:r>
              <a:rPr lang="pl-PL" sz="3200" dirty="0" err="1"/>
              <a:t>monogenowe</a:t>
            </a:r>
            <a:r>
              <a:rPr lang="pl-PL" sz="3200" dirty="0"/>
              <a:t> - 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Spośród opisanych ok 7000 chorób jednogenowych tylko w kilku przypadkach podejmuje się próby ich skutecznego leczenia:</a:t>
            </a:r>
          </a:p>
          <a:p>
            <a:pPr marL="0" indent="0">
              <a:buNone/>
            </a:pPr>
            <a:r>
              <a:rPr lang="pl-PL" dirty="0"/>
              <a:t>Przykłady:</a:t>
            </a:r>
          </a:p>
          <a:p>
            <a:r>
              <a:rPr lang="pl-PL" dirty="0"/>
              <a:t>Fenyloketonuria – odpowiednia dieta eliminacyjna</a:t>
            </a:r>
          </a:p>
          <a:p>
            <a:r>
              <a:rPr lang="pl-PL" dirty="0"/>
              <a:t>Kwasica </a:t>
            </a:r>
            <a:r>
              <a:rPr lang="pl-PL" dirty="0" err="1"/>
              <a:t>metylomalonowa</a:t>
            </a:r>
            <a:r>
              <a:rPr lang="pl-PL" dirty="0"/>
              <a:t> – suplementacja witaminy B12 u ciężarnej</a:t>
            </a:r>
          </a:p>
          <a:p>
            <a:r>
              <a:rPr lang="pl-PL" dirty="0"/>
              <a:t>Wady rozwojowe – operacje korygujące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Największe sukcesy terapeutyczne odnotowuje się w genetycznych chorobach metabolicznych (</a:t>
            </a:r>
            <a:r>
              <a:rPr lang="pl-PL" dirty="0" err="1"/>
              <a:t>ch.</a:t>
            </a:r>
            <a:r>
              <a:rPr lang="pl-PL" dirty="0"/>
              <a:t> </a:t>
            </a:r>
            <a:r>
              <a:rPr lang="pl-PL" dirty="0" err="1"/>
              <a:t>Gauchera</a:t>
            </a:r>
            <a:r>
              <a:rPr lang="pl-PL" dirty="0"/>
              <a:t>, </a:t>
            </a:r>
            <a:r>
              <a:rPr lang="pl-PL" dirty="0" err="1"/>
              <a:t>ch.</a:t>
            </a:r>
            <a:r>
              <a:rPr lang="pl-PL" dirty="0"/>
              <a:t> </a:t>
            </a:r>
            <a:r>
              <a:rPr lang="pl-PL" dirty="0" err="1"/>
              <a:t>Fabry’ego</a:t>
            </a:r>
            <a:r>
              <a:rPr lang="pl-PL" dirty="0"/>
              <a:t>, </a:t>
            </a:r>
            <a:r>
              <a:rPr lang="pl-PL" dirty="0" err="1"/>
              <a:t>mukopolisacharydozy</a:t>
            </a:r>
            <a:r>
              <a:rPr lang="pl-PL" dirty="0"/>
              <a:t>, </a:t>
            </a:r>
            <a:r>
              <a:rPr lang="pl-PL" dirty="0" err="1"/>
              <a:t>ch.</a:t>
            </a:r>
            <a:r>
              <a:rPr lang="pl-PL" dirty="0"/>
              <a:t> </a:t>
            </a:r>
            <a:r>
              <a:rPr lang="pl-PL" dirty="0" err="1"/>
              <a:t>Pompego</a:t>
            </a:r>
            <a:r>
              <a:rPr lang="pl-PL" dirty="0"/>
              <a:t>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większości przypadków chorób jednogenowych postępowaniem z wyboru jest leczenie objawowe i wspomagające 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7657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3. Choroby uwarunkowane wieloczynnikowo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uwarunkowane współdziałaniem wielu genów oraz warunków środowiskowych</a:t>
            </a:r>
          </a:p>
          <a:p>
            <a:r>
              <a:rPr lang="pl-PL" dirty="0"/>
              <a:t>Nowotwory</a:t>
            </a:r>
          </a:p>
          <a:p>
            <a:r>
              <a:rPr lang="pl-PL" dirty="0"/>
              <a:t>Nadciśnienie tętnicze</a:t>
            </a:r>
          </a:p>
          <a:p>
            <a:r>
              <a:rPr lang="pl-PL" dirty="0"/>
              <a:t>Cukrzyca typu 2</a:t>
            </a:r>
          </a:p>
          <a:p>
            <a:r>
              <a:rPr lang="pl-PL" dirty="0"/>
              <a:t>Łuszczyca</a:t>
            </a:r>
          </a:p>
          <a:p>
            <a:r>
              <a:rPr lang="pl-PL" dirty="0"/>
              <a:t>Choroba Alzheimera</a:t>
            </a:r>
          </a:p>
          <a:p>
            <a:r>
              <a:rPr lang="pl-PL" dirty="0"/>
              <a:t>Depresja </a:t>
            </a:r>
          </a:p>
          <a:p>
            <a:r>
              <a:rPr lang="pl-PL" dirty="0"/>
              <a:t>Alergie i inne</a:t>
            </a:r>
          </a:p>
        </p:txBody>
      </p:sp>
    </p:spTree>
    <p:extLst>
      <p:ext uri="{BB962C8B-B14F-4D97-AF65-F5344CB8AC3E}">
        <p14:creationId xmlns:p14="http://schemas.microsoft.com/office/powerpoint/2010/main" val="3387798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Choroby uwarunkowane wieloczynnikowo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dirty="0"/>
              <a:t>Ryzyko wystąpienia tego typu chorób zależy m.in od stopnia zaawansowania choroby przodka, liczby członków rodziny dotkniętych chorobą i stopnia łączącego ich pokrewieństwa, a także liczby genów warunkujących daną cechę </a:t>
            </a:r>
          </a:p>
          <a:p>
            <a:pPr>
              <a:lnSpc>
                <a:spcPct val="150000"/>
              </a:lnSpc>
            </a:pPr>
            <a:r>
              <a:rPr lang="pl-PL" dirty="0"/>
              <a:t>Wczesne wykrycie umożliwia właściwą profilaktykę, np. dietę lub ćwiczenia</a:t>
            </a:r>
          </a:p>
        </p:txBody>
      </p:sp>
    </p:spTree>
    <p:extLst>
      <p:ext uri="{BB962C8B-B14F-4D97-AF65-F5344CB8AC3E}">
        <p14:creationId xmlns:p14="http://schemas.microsoft.com/office/powerpoint/2010/main" val="552016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Choroby uwarunkowane wieloczynnikowo - 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dirty="0"/>
              <a:t>Najliczniejsze przykłady efektywnego leczenia np. farmakoterapia nadciśnienia tętniczego, cukrzycy</a:t>
            </a:r>
          </a:p>
        </p:txBody>
      </p:sp>
    </p:spTree>
    <p:extLst>
      <p:ext uri="{BB962C8B-B14F-4D97-AF65-F5344CB8AC3E}">
        <p14:creationId xmlns:p14="http://schemas.microsoft.com/office/powerpoint/2010/main" val="403850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4278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483756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Choroby spowodowane aberracjami chromosomowymi</a:t>
            </a:r>
          </a:p>
          <a:p>
            <a:pPr marL="0" indent="0">
              <a:buNone/>
            </a:pPr>
            <a:r>
              <a:rPr lang="pl-PL" dirty="0"/>
              <a:t>        (dotyczy 0.6 % noworodków)</a:t>
            </a:r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2.     Choroby spowodowane mutacjami pojedynczych genów</a:t>
            </a:r>
          </a:p>
          <a:p>
            <a:pPr marL="0" indent="0">
              <a:buNone/>
            </a:pPr>
            <a:r>
              <a:rPr lang="pl-PL" dirty="0"/>
              <a:t>        (dotyczy 2.4% populacji)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3.     Choroby uwarunkowane wieloczynnikowo</a:t>
            </a:r>
          </a:p>
          <a:p>
            <a:endParaRPr lang="pl-PL" i="1" dirty="0"/>
          </a:p>
          <a:p>
            <a:pPr marL="0" indent="0">
              <a:buNone/>
            </a:pPr>
            <a:r>
              <a:rPr lang="pl-PL" i="1" dirty="0"/>
              <a:t>Nawet do 65% populacji ogólnej zachoruje w trakcie całego życia na chorobę o genetycznej lub częściowo genetycznej etiologii</a:t>
            </a:r>
          </a:p>
        </p:txBody>
      </p:sp>
    </p:spTree>
    <p:extLst>
      <p:ext uri="{BB962C8B-B14F-4D97-AF65-F5344CB8AC3E}">
        <p14:creationId xmlns:p14="http://schemas.microsoft.com/office/powerpoint/2010/main" val="1881706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Terapia genowa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55169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dirty="0"/>
              <a:t>1. Kompensacja defektu genetycznego – jeżeli w organizmie nie występuje dany gen wprowadza się prawidłową jego kopię. Ta strategia wykorzystywana jest także w przypadku, gdy gen nie funkcjonuje wystarczająco wydajnie. Wprowadzenie dodatkowych kopii danego genu pozwala wzmocnić efekt jego działania. Strategię tę można stosować w leczeniu chorób jednogenowych recesywnych, jak np. mukowiscydoza, anemia sierpowata, czy hemofilia. 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88212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8505" y="111728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2. Korekta mutacji punktowych lub genowych – polega na wprowadzeniu prawidłowego fragmentu genu lub wybranych nukleotydów w celu usunięcia skutków chorobowych zaistniałej mutacji. Prowadzone są próby zastosowania tej strategii w leczeniu chorób jednogenowych dominujących i recesywnych, m. in. pląsawicy Huntingtona. </a:t>
            </a:r>
          </a:p>
        </p:txBody>
      </p:sp>
    </p:spTree>
    <p:extLst>
      <p:ext uri="{BB962C8B-B14F-4D97-AF65-F5344CB8AC3E}">
        <p14:creationId xmlns:p14="http://schemas.microsoft.com/office/powerpoint/2010/main" val="31284505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1065" y="991673"/>
            <a:ext cx="10619704" cy="56409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dirty="0"/>
              <a:t>3. Inaktywacja wybranych genów – tę strategię stosuje się w przypadku, gdy nieprawidłowa sekwencja danego genu powoduje powstanie wadliwie funkcjonującego białka lub nieprawidłowego RNA. W celu inaktywacji zmutowanych genów stosuje się preparaty zawierające </a:t>
            </a:r>
            <a:r>
              <a:rPr lang="pl-PL" dirty="0" err="1"/>
              <a:t>antysensowne</a:t>
            </a:r>
            <a:r>
              <a:rPr lang="pl-PL" dirty="0"/>
              <a:t> </a:t>
            </a:r>
            <a:r>
              <a:rPr lang="pl-PL" dirty="0" err="1"/>
              <a:t>oligonukleotydy</a:t>
            </a:r>
            <a:r>
              <a:rPr lang="pl-PL" dirty="0"/>
              <a:t>, struktury </a:t>
            </a:r>
            <a:r>
              <a:rPr lang="pl-PL" dirty="0" err="1"/>
              <a:t>tripleks</a:t>
            </a:r>
            <a:r>
              <a:rPr lang="pl-PL" dirty="0"/>
              <a:t>, Z-DNA, czy </a:t>
            </a:r>
            <a:r>
              <a:rPr lang="pl-PL" dirty="0" err="1"/>
              <a:t>rybozymy</a:t>
            </a:r>
            <a:r>
              <a:rPr lang="pl-PL" dirty="0"/>
              <a:t>, a obecnie także </a:t>
            </a:r>
            <a:r>
              <a:rPr lang="pl-PL" dirty="0" err="1"/>
              <a:t>siRNA</a:t>
            </a:r>
            <a:r>
              <a:rPr lang="pl-PL" dirty="0"/>
              <a:t>. W tej strategii znalazły zastosowanie także niekodujące fragmenty DNA i RNA. Metodę tę stosuje się w przypadku chorób infekcyjnych, nowotworowych oraz jednogenowych dominujących. </a:t>
            </a: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78615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653" y="1046162"/>
            <a:ext cx="10515600" cy="58118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3600" dirty="0"/>
              <a:t>4. Eliminacja nieprawidłowych komórek – do komórki wprowadza się geny „kierujące” ją na drogę samozniszczenia. Najczęściej stosuje się w tym celu </a:t>
            </a:r>
            <a:r>
              <a:rPr lang="pl-PL" sz="3600" dirty="0" err="1"/>
              <a:t>cDNA</a:t>
            </a:r>
            <a:r>
              <a:rPr lang="pl-PL" sz="3600" dirty="0"/>
              <a:t> kodujące białka toksyczne, czynniki </a:t>
            </a:r>
            <a:r>
              <a:rPr lang="pl-PL" sz="3600" dirty="0" err="1"/>
              <a:t>proapoptotyczne</a:t>
            </a:r>
            <a:r>
              <a:rPr lang="pl-PL" sz="3600" dirty="0"/>
              <a:t> lub immunostymulujące. Metoda ta znalazła zastosowanie w próbach leczenia chorób nowotworowych oraz infekcyjnych.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>5. Nadanie komórkom nowych cech fenotypowych – wprowadzenie wektora ma na celu „zmuszenie” komórki do produkcji nowych białek lub nadania już istniejącym nowych funkcji. Przykładem użycia tego typu strategii jest terapia </a:t>
            </a:r>
            <a:r>
              <a:rPr lang="pl-PL" sz="3600" dirty="0" err="1"/>
              <a:t>proangiogenna</a:t>
            </a:r>
            <a:r>
              <a:rPr lang="pl-PL" sz="3600" dirty="0"/>
              <a:t>, którą stosuje się w leczeniu chorób układu krążenia.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1440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Terapia genowa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93805"/>
            <a:ext cx="10515600" cy="463956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dirty="0"/>
              <a:t>Obecnie większość prowadzonych badań (64,6%) dotyczy stosowania terapii genowej w leczeniu nowotworów. </a:t>
            </a:r>
          </a:p>
          <a:p>
            <a:pPr>
              <a:lnSpc>
                <a:spcPct val="100000"/>
              </a:lnSpc>
            </a:pPr>
            <a:r>
              <a:rPr lang="pl-PL" dirty="0"/>
              <a:t>Mimo wielu lat badań i doświadczeń, terapia genowa do tej pory nie jest komercyjnie dostępna. Obecnie na świece prowadzi się próby kliniczne mające na celu wprowadzenie jej do leczenia, lecz większość metod znajduje się w pierwszej i drugiej fazie prób, które mają na celu testowanie przede wszystkim bezpieczeństwo terapii, natomiast w czwartej fazie jest jedynie 0,1%. </a:t>
            </a:r>
          </a:p>
          <a:p>
            <a:pPr>
              <a:lnSpc>
                <a:spcPct val="100000"/>
              </a:lnSpc>
            </a:pPr>
            <a:r>
              <a:rPr lang="pl-PL" dirty="0"/>
              <a:t> Jeszcze trzy lata temu nie prowadzono ani jednej próby klinicznej w fazie IV. </a:t>
            </a:r>
          </a:p>
        </p:txBody>
      </p:sp>
    </p:spTree>
    <p:extLst>
      <p:ext uri="{BB962C8B-B14F-4D97-AF65-F5344CB8AC3E}">
        <p14:creationId xmlns:p14="http://schemas.microsoft.com/office/powerpoint/2010/main" val="4014348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Terapia genowa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dirty="0"/>
              <a:t>Rozwój inżynierii genetycznej, badania nad nowymi wektorami kwasów nukleinowych, nad poprawieniem ich efektywności i bezpieczeństwa pozwalają sądzić, że być może w nadchodzących latach terapia genowa stanie się szeroko dostępną, bezpieczną i skuteczną formą leczenia przynajmniej części chorób, stanowiąc uzupełnienie dla metod konwencjonalnych. 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4805" y="4460965"/>
            <a:ext cx="3402390" cy="20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52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>1. Choroby spowodowane aberracjami chromosomowymi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9245" y="1413501"/>
            <a:ext cx="11372045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Ponad 20 procent komórek jajowych u młodych, zdrowych, płodnych kobiet i blisko 10 procent plemników u młodych, zdrowych, płodnych mężczyzn ma</a:t>
            </a:r>
            <a:r>
              <a:rPr lang="pl-PL" sz="2400" b="1" dirty="0"/>
              <a:t> zmiany w chromosomach</a:t>
            </a:r>
            <a:endParaRPr lang="pl-PL" sz="2400" dirty="0"/>
          </a:p>
          <a:p>
            <a:pPr marL="0" indent="0">
              <a:lnSpc>
                <a:spcPct val="150000"/>
              </a:lnSpc>
              <a:buNone/>
            </a:pPr>
            <a:r>
              <a:rPr lang="pl-PL" sz="2400" dirty="0"/>
              <a:t>Kiedy dojdzie zapłodnienia: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obumarcie ciąży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utrzymanie ciąży, rodzi się dziecko z choroba genetyczną: zespół Downa, zespól Turnera, zespół </a:t>
            </a:r>
            <a:r>
              <a:rPr lang="pl-PL" sz="2400" dirty="0" err="1"/>
              <a:t>Klinefeltera</a:t>
            </a:r>
            <a:r>
              <a:rPr lang="pl-PL" sz="2400" dirty="0"/>
              <a:t>, zespół Edwardsa, zespół </a:t>
            </a:r>
            <a:r>
              <a:rPr lang="pl-PL" sz="2400" dirty="0" err="1"/>
              <a:t>Pataua</a:t>
            </a:r>
            <a:r>
              <a:rPr lang="pl-PL" sz="2400" dirty="0"/>
              <a:t>, zespół wad wrodzonych i inne</a:t>
            </a:r>
          </a:p>
        </p:txBody>
      </p:sp>
    </p:spTree>
    <p:extLst>
      <p:ext uri="{BB962C8B-B14F-4D97-AF65-F5344CB8AC3E}">
        <p14:creationId xmlns:p14="http://schemas.microsoft.com/office/powerpoint/2010/main" val="329117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Zespół Downa</a:t>
            </a: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01" y="1692229"/>
            <a:ext cx="5181600" cy="3204220"/>
          </a:xfrm>
        </p:spPr>
      </p:pic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257" y="1518472"/>
            <a:ext cx="3136631" cy="3822043"/>
          </a:xfrm>
        </p:spPr>
      </p:pic>
    </p:spTree>
    <p:extLst>
      <p:ext uri="{BB962C8B-B14F-4D97-AF65-F5344CB8AC3E}">
        <p14:creationId xmlns:p14="http://schemas.microsoft.com/office/powerpoint/2010/main" val="37643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Zespół Downa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/>
              <a:t>Leczenie: objawowe </a:t>
            </a:r>
          </a:p>
          <a:p>
            <a:pPr>
              <a:lnSpc>
                <a:spcPct val="100000"/>
              </a:lnSpc>
            </a:pPr>
            <a:r>
              <a:rPr lang="pl-PL" dirty="0"/>
              <a:t>Leczenie obejmujące rehabilitację i leczenie problemów dominujących u danego chorego</a:t>
            </a:r>
          </a:p>
        </p:txBody>
      </p:sp>
    </p:spTree>
    <p:extLst>
      <p:ext uri="{BB962C8B-B14F-4D97-AF65-F5344CB8AC3E}">
        <p14:creationId xmlns:p14="http://schemas.microsoft.com/office/powerpoint/2010/main" val="2827251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Zespół </a:t>
            </a:r>
            <a:r>
              <a:rPr lang="pl-PL" sz="3200" dirty="0" err="1"/>
              <a:t>Klinefeltera</a:t>
            </a:r>
            <a:endParaRPr lang="pl-PL" sz="32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098" y="1027905"/>
            <a:ext cx="3108702" cy="5446447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2" y="1966015"/>
            <a:ext cx="5181600" cy="3387471"/>
          </a:xfrm>
        </p:spPr>
      </p:pic>
      <p:sp>
        <p:nvSpPr>
          <p:cNvPr id="7" name="Prostokąt 6"/>
          <p:cNvSpPr/>
          <p:nvPr/>
        </p:nvSpPr>
        <p:spPr>
          <a:xfrm>
            <a:off x="5196114" y="4426857"/>
            <a:ext cx="609600" cy="7402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70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Zespół </a:t>
            </a:r>
            <a:r>
              <a:rPr lang="pl-PL" sz="3200" dirty="0" err="1"/>
              <a:t>Klinefeltera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Leczenie – objawowe</a:t>
            </a:r>
          </a:p>
          <a:p>
            <a:r>
              <a:rPr lang="pl-PL" dirty="0"/>
              <a:t>Leczenie zespołu </a:t>
            </a:r>
            <a:r>
              <a:rPr lang="pl-PL" dirty="0" err="1"/>
              <a:t>Klinefeltera</a:t>
            </a:r>
            <a:r>
              <a:rPr lang="pl-PL" dirty="0"/>
              <a:t> polega na dożywotniej substytucji testosteronu. Nie jest możliwe pobudzenie czynności kanalików plemnikotwórczych.</a:t>
            </a:r>
          </a:p>
        </p:txBody>
      </p:sp>
    </p:spTree>
    <p:extLst>
      <p:ext uri="{BB962C8B-B14F-4D97-AF65-F5344CB8AC3E}">
        <p14:creationId xmlns:p14="http://schemas.microsoft.com/office/powerpoint/2010/main" val="373658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Aberracje chromosomowe - leczenie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dysponujemy możliwościami skutecznej terapii dzieci obarczonych aberracjami chromosomowymi</a:t>
            </a:r>
          </a:p>
          <a:p>
            <a:r>
              <a:rPr lang="pl-PL" dirty="0"/>
              <a:t>Leczenie opiera się na kompleksowej i ciągłej stymulacji rozwoju psychoruchowego</a:t>
            </a:r>
          </a:p>
          <a:p>
            <a:r>
              <a:rPr lang="pl-PL" dirty="0"/>
              <a:t>W przypadkach niektórych aberracji chromosomów płciowych leczeniem hormonalnym można uzyskać względnie prawidłowy rozwój wtórnych cech płciowych. Jednak występująca w tych przypadkach niepłodność jest objawem niepoddającym się leczeniu</a:t>
            </a:r>
          </a:p>
        </p:txBody>
      </p:sp>
    </p:spTree>
    <p:extLst>
      <p:ext uri="{BB962C8B-B14F-4D97-AF65-F5344CB8AC3E}">
        <p14:creationId xmlns:p14="http://schemas.microsoft.com/office/powerpoint/2010/main" val="135989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dirty="0"/>
              <a:t>Diagnostyka prenatalna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/>
              <a:t>Dlaczego ją wykonujemy?</a:t>
            </a:r>
          </a:p>
          <a:p>
            <a:r>
              <a:rPr lang="pl-PL" sz="2400" dirty="0"/>
              <a:t>Kontrola stanu płodu oraz przebiegu ciąży w celu podjęcia ewentualnego leczenia</a:t>
            </a:r>
          </a:p>
          <a:p>
            <a:r>
              <a:rPr lang="pl-PL" sz="2400" dirty="0"/>
              <a:t>Wykrycie niektórych nieprawidłowości pozwala na przeprowadzenie operacji na płodzie jeszcze w trakcie ciąży, bądź przygotowania się do niej zaraz po porodzie</a:t>
            </a:r>
          </a:p>
          <a:p>
            <a:r>
              <a:rPr lang="pl-PL" sz="2400" dirty="0"/>
              <a:t>W przypadku wykrycia bardzo poważnej wady, zagrożenia dla zdrowia matki lub płodu, w przypadkach dopuszczonych prawnie dokonać zabiegu aborcji</a:t>
            </a:r>
          </a:p>
          <a:p>
            <a:r>
              <a:rPr lang="pl-PL" sz="2400" dirty="0"/>
              <a:t>Pozwalają należycie przygotować rodziców do narodzin, szczególnie, jeśli dziecko będzie obarczone wadami</a:t>
            </a:r>
          </a:p>
          <a:p>
            <a:r>
              <a:rPr lang="pl-PL" sz="2400" dirty="0"/>
              <a:t>Aby ostrzec i „przygotować" przyszłych rodziców do wychowywania dziecka z wadą genetyczną</a:t>
            </a:r>
          </a:p>
          <a:p>
            <a:r>
              <a:rPr lang="pl-PL" sz="2400" dirty="0"/>
              <a:t>Badania umożliwiają rodzicom poznanie płci dziecka jeszcze przed narodzinami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51523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729</Words>
  <Application>Microsoft Office PowerPoint</Application>
  <PresentationFormat>Panoramiczny</PresentationFormat>
  <Paragraphs>137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Motyw pakietu Office</vt:lpstr>
      <vt:lpstr>Czy możemy leczyć choroby uwarunkowane genetycznie? </vt:lpstr>
      <vt:lpstr>Prezentacja programu PowerPoint</vt:lpstr>
      <vt:lpstr>1. Choroby spowodowane aberracjami chromosomowymi </vt:lpstr>
      <vt:lpstr>Zespół Downa</vt:lpstr>
      <vt:lpstr>Zespół Downa</vt:lpstr>
      <vt:lpstr>Zespół Klinefeltera</vt:lpstr>
      <vt:lpstr>Zespół Klinefeltera</vt:lpstr>
      <vt:lpstr>Aberracje chromosomowe - leczenie</vt:lpstr>
      <vt:lpstr>Diagnostyka prenatalna</vt:lpstr>
      <vt:lpstr>2. Choroby spowodowane mutacjami pojedynczych genów</vt:lpstr>
      <vt:lpstr>Prezentacja programu PowerPoint</vt:lpstr>
      <vt:lpstr>Hemofilia A</vt:lpstr>
      <vt:lpstr>Hemofilia A</vt:lpstr>
      <vt:lpstr>Utrwalona cukrzyca noworodków (PNDM)</vt:lpstr>
      <vt:lpstr>Utrwalona cukrzyca noworodków (PNDM)</vt:lpstr>
      <vt:lpstr>Choroby monogenowe - leczenie</vt:lpstr>
      <vt:lpstr> 3. Choroby uwarunkowane wieloczynnikowo </vt:lpstr>
      <vt:lpstr>Choroby uwarunkowane wieloczynnikowo</vt:lpstr>
      <vt:lpstr>Choroby uwarunkowane wieloczynnikowo - leczenie</vt:lpstr>
      <vt:lpstr>Terapia genowa</vt:lpstr>
      <vt:lpstr>Prezentacja programu PowerPoint</vt:lpstr>
      <vt:lpstr>Prezentacja programu PowerPoint</vt:lpstr>
      <vt:lpstr>Prezentacja programu PowerPoint</vt:lpstr>
      <vt:lpstr>Terapia genowa</vt:lpstr>
      <vt:lpstr>Terapia genowa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możemy leczyć choroby uwarunkowane genetycznie?</dc:title>
  <dc:creator>Melania Mikołajczyk</dc:creator>
  <cp:lastModifiedBy>Zenona Pewca</cp:lastModifiedBy>
  <cp:revision>29</cp:revision>
  <dcterms:created xsi:type="dcterms:W3CDTF">2017-10-23T09:56:07Z</dcterms:created>
  <dcterms:modified xsi:type="dcterms:W3CDTF">2019-05-20T07:25:19Z</dcterms:modified>
</cp:coreProperties>
</file>