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38" r:id="rId3"/>
    <p:sldId id="267" r:id="rId4"/>
    <p:sldId id="331" r:id="rId5"/>
    <p:sldId id="332" r:id="rId6"/>
    <p:sldId id="333" r:id="rId7"/>
    <p:sldId id="279" r:id="rId8"/>
    <p:sldId id="291" r:id="rId9"/>
    <p:sldId id="289" r:id="rId10"/>
    <p:sldId id="288" r:id="rId11"/>
    <p:sldId id="307" r:id="rId12"/>
    <p:sldId id="270" r:id="rId13"/>
    <p:sldId id="273" r:id="rId14"/>
    <p:sldId id="271" r:id="rId15"/>
    <p:sldId id="272" r:id="rId16"/>
    <p:sldId id="339" r:id="rId17"/>
    <p:sldId id="261" r:id="rId18"/>
    <p:sldId id="262" r:id="rId19"/>
    <p:sldId id="266" r:id="rId20"/>
    <p:sldId id="268" r:id="rId21"/>
    <p:sldId id="264" r:id="rId22"/>
    <p:sldId id="283" r:id="rId23"/>
    <p:sldId id="292" r:id="rId24"/>
    <p:sldId id="282" r:id="rId25"/>
    <p:sldId id="290" r:id="rId26"/>
    <p:sldId id="285" r:id="rId27"/>
    <p:sldId id="284" r:id="rId28"/>
    <p:sldId id="287" r:id="rId29"/>
    <p:sldId id="293" r:id="rId30"/>
    <p:sldId id="294" r:id="rId31"/>
    <p:sldId id="263" r:id="rId32"/>
    <p:sldId id="286" r:id="rId33"/>
    <p:sldId id="324" r:id="rId34"/>
    <p:sldId id="325" r:id="rId35"/>
    <p:sldId id="302" r:id="rId36"/>
    <p:sldId id="341" r:id="rId37"/>
    <p:sldId id="342" r:id="rId38"/>
    <p:sldId id="337" r:id="rId39"/>
    <p:sldId id="326" r:id="rId40"/>
    <p:sldId id="304" r:id="rId41"/>
    <p:sldId id="300" r:id="rId42"/>
    <p:sldId id="327" r:id="rId43"/>
    <p:sldId id="336" r:id="rId44"/>
    <p:sldId id="330" r:id="rId45"/>
    <p:sldId id="343" r:id="rId46"/>
    <p:sldId id="346" r:id="rId47"/>
    <p:sldId id="344" r:id="rId48"/>
    <p:sldId id="345" r:id="rId49"/>
    <p:sldId id="347" r:id="rId50"/>
    <p:sldId id="258" r:id="rId51"/>
    <p:sldId id="296" r:id="rId52"/>
    <p:sldId id="297" r:id="rId53"/>
    <p:sldId id="295" r:id="rId54"/>
    <p:sldId id="298" r:id="rId55"/>
    <p:sldId id="299" r:id="rId5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kcja domyślna" id="{B2F83AF0-1640-472E-A26D-DF81DACAB6B8}">
          <p14:sldIdLst>
            <p14:sldId id="256"/>
            <p14:sldId id="338"/>
            <p14:sldId id="267"/>
          </p14:sldIdLst>
        </p14:section>
        <p14:section name="Sekcja bez tytułu" id="{76F1DAD2-E26A-4366-B91E-4C0972388985}">
          <p14:sldIdLst>
            <p14:sldId id="331"/>
            <p14:sldId id="332"/>
            <p14:sldId id="333"/>
            <p14:sldId id="279"/>
            <p14:sldId id="291"/>
            <p14:sldId id="289"/>
            <p14:sldId id="288"/>
            <p14:sldId id="307"/>
            <p14:sldId id="270"/>
            <p14:sldId id="273"/>
            <p14:sldId id="271"/>
            <p14:sldId id="272"/>
            <p14:sldId id="339"/>
            <p14:sldId id="261"/>
            <p14:sldId id="262"/>
            <p14:sldId id="266"/>
            <p14:sldId id="268"/>
            <p14:sldId id="264"/>
            <p14:sldId id="283"/>
            <p14:sldId id="292"/>
            <p14:sldId id="282"/>
            <p14:sldId id="290"/>
            <p14:sldId id="285"/>
            <p14:sldId id="284"/>
            <p14:sldId id="287"/>
            <p14:sldId id="293"/>
            <p14:sldId id="294"/>
            <p14:sldId id="263"/>
            <p14:sldId id="286"/>
            <p14:sldId id="324"/>
            <p14:sldId id="325"/>
            <p14:sldId id="302"/>
            <p14:sldId id="341"/>
            <p14:sldId id="342"/>
            <p14:sldId id="337"/>
            <p14:sldId id="326"/>
            <p14:sldId id="304"/>
            <p14:sldId id="300"/>
            <p14:sldId id="327"/>
            <p14:sldId id="336"/>
            <p14:sldId id="330"/>
            <p14:sldId id="343"/>
            <p14:sldId id="346"/>
            <p14:sldId id="344"/>
            <p14:sldId id="345"/>
            <p14:sldId id="347"/>
            <p14:sldId id="258"/>
            <p14:sldId id="296"/>
            <p14:sldId id="297"/>
            <p14:sldId id="295"/>
            <p14:sldId id="298"/>
            <p14:sldId id="299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elania Mikołajczyk" initials="MM" lastIdx="1" clrIdx="0">
    <p:extLst>
      <p:ext uri="{19B8F6BF-5375-455C-9EA6-DF929625EA0E}">
        <p15:presenceInfo xmlns:p15="http://schemas.microsoft.com/office/powerpoint/2012/main" userId="deefc95e712a024d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646" autoAdjust="0"/>
    <p:restoredTop sz="94660"/>
  </p:normalViewPr>
  <p:slideViewPr>
    <p:cSldViewPr snapToGrid="0">
      <p:cViewPr varScale="1">
        <p:scale>
          <a:sx n="73" d="100"/>
          <a:sy n="73" d="100"/>
        </p:scale>
        <p:origin x="63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commentAuthors" Target="commentAuthors.xml"/><Relationship Id="rId61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  <a:endParaRPr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BA0EF-0B5E-4D67-B571-6400564AD07C}" type="datetimeFigureOut">
              <a:rPr lang="en-US" smtClean="0"/>
              <a:t>3/2/2023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7721A-0D5D-4051-A09C-5C95A3AB53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4655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BA0EF-0B5E-4D67-B571-6400564AD07C}" type="datetimeFigureOut">
              <a:rPr lang="en-US" smtClean="0"/>
              <a:t>3/2/2023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7721A-0D5D-4051-A09C-5C95A3AB53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7559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BA0EF-0B5E-4D67-B571-6400564AD07C}" type="datetimeFigureOut">
              <a:rPr lang="en-US" smtClean="0"/>
              <a:t>3/2/2023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7721A-0D5D-4051-A09C-5C95A3AB53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6555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BA0EF-0B5E-4D67-B571-6400564AD07C}" type="datetimeFigureOut">
              <a:rPr lang="en-US" smtClean="0"/>
              <a:t>3/2/2023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7721A-0D5D-4051-A09C-5C95A3AB53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5234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BA0EF-0B5E-4D67-B571-6400564AD07C}" type="datetimeFigureOut">
              <a:rPr lang="en-US" smtClean="0"/>
              <a:t>3/2/2023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7721A-0D5D-4051-A09C-5C95A3AB53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9686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BA0EF-0B5E-4D67-B571-6400564AD07C}" type="datetimeFigureOut">
              <a:rPr lang="en-US" smtClean="0"/>
              <a:t>3/2/2023</a:t>
            </a:fld>
            <a:endParaRPr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7721A-0D5D-4051-A09C-5C95A3AB53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509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BA0EF-0B5E-4D67-B571-6400564AD07C}" type="datetimeFigureOut">
              <a:rPr lang="en-US" smtClean="0"/>
              <a:t>3/2/2023</a:t>
            </a:fld>
            <a:endParaRPr lang="en-US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7721A-0D5D-4051-A09C-5C95A3AB53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3161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BA0EF-0B5E-4D67-B571-6400564AD07C}" type="datetimeFigureOut">
              <a:rPr lang="en-US" smtClean="0"/>
              <a:t>3/2/2023</a:t>
            </a:fld>
            <a:endParaRPr lang="en-US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7721A-0D5D-4051-A09C-5C95A3AB53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416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BA0EF-0B5E-4D67-B571-6400564AD07C}" type="datetimeFigureOut">
              <a:rPr lang="en-US" smtClean="0"/>
              <a:t>3/2/2023</a:t>
            </a:fld>
            <a:endParaRPr lang="en-US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7721A-0D5D-4051-A09C-5C95A3AB53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8139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BA0EF-0B5E-4D67-B571-6400564AD07C}" type="datetimeFigureOut">
              <a:rPr lang="en-US" smtClean="0"/>
              <a:t>3/2/2023</a:t>
            </a:fld>
            <a:endParaRPr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7721A-0D5D-4051-A09C-5C95A3AB53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1845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BA0EF-0B5E-4D67-B571-6400564AD07C}" type="datetimeFigureOut">
              <a:rPr lang="en-US" smtClean="0"/>
              <a:t>3/2/2023</a:t>
            </a:fld>
            <a:endParaRPr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7721A-0D5D-4051-A09C-5C95A3AB53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5567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ABA0EF-0B5E-4D67-B571-6400564AD07C}" type="datetimeFigureOut">
              <a:rPr lang="en-US" smtClean="0"/>
              <a:t>3/2/2023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A7721A-0D5D-4051-A09C-5C95A3AB53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108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.jpeg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495868" y="900751"/>
            <a:ext cx="11275421" cy="3370998"/>
          </a:xfrm>
        </p:spPr>
        <p:txBody>
          <a:bodyPr>
            <a:normAutofit fontScale="90000"/>
          </a:bodyPr>
          <a:lstStyle/>
          <a:p>
            <a:br>
              <a:rPr lang="pl-PL" sz="4000" dirty="0"/>
            </a:br>
            <a:br>
              <a:rPr lang="pl-PL" sz="4000" dirty="0"/>
            </a:br>
            <a:br>
              <a:rPr lang="pl-PL" sz="4000" dirty="0"/>
            </a:br>
            <a:br>
              <a:rPr lang="pl-PL" sz="4000" dirty="0"/>
            </a:br>
            <a:br>
              <a:rPr lang="pl-PL" sz="4000" dirty="0"/>
            </a:br>
            <a:r>
              <a:rPr lang="pl-PL" sz="4000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Biologiczne mechanizmy działania leków stosowanych </a:t>
            </a:r>
            <a:br>
              <a:rPr lang="pl-PL" sz="4000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4000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w leczeniu otyłości. </a:t>
            </a:r>
            <a:b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pl-PL" sz="4000" dirty="0"/>
            </a:br>
            <a:br>
              <a:rPr lang="en-US" dirty="0"/>
            </a:br>
            <a:endParaRPr lang="en-US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495869" y="5049671"/>
            <a:ext cx="11041038" cy="931459"/>
          </a:xfrm>
        </p:spPr>
        <p:txBody>
          <a:bodyPr/>
          <a:lstStyle/>
          <a:p>
            <a:pPr algn="l"/>
            <a:r>
              <a:rPr lang="pl-PL" altLang="pl-PL" dirty="0"/>
              <a:t>dr n. med. Melania Mikołajczyk-Solińska</a:t>
            </a:r>
          </a:p>
          <a:p>
            <a:pPr algn="l">
              <a:spcBef>
                <a:spcPts val="500"/>
              </a:spcBef>
            </a:pPr>
            <a:r>
              <a:rPr lang="pl-PL" altLang="pl-PL" dirty="0"/>
              <a:t>Klinika Chorób Wewnętrznych, Diabetologii i Farmakologii Klinicznej UM w Łodzi</a:t>
            </a:r>
          </a:p>
          <a:p>
            <a:endParaRPr lang="en-US" dirty="0"/>
          </a:p>
        </p:txBody>
      </p:sp>
      <p:pic>
        <p:nvPicPr>
          <p:cNvPr id="4" name="Picture 6" descr="ANd9GcTu5fTik6n2DveXafzcwtYPc4j3530wlS2HWDqtEBrs4SufMKK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508566" y="6193306"/>
            <a:ext cx="1683434" cy="6646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767201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/>
              <a:t>4. Otyłość związana z zaburzeniami hormonalnymi </a:t>
            </a:r>
          </a:p>
          <a:p>
            <a:pPr marL="0" indent="0">
              <a:buNone/>
            </a:pPr>
            <a:r>
              <a:rPr lang="pl-PL" dirty="0"/>
              <a:t>-zespół Cushinga</a:t>
            </a:r>
          </a:p>
          <a:p>
            <a:pPr marL="0" indent="0">
              <a:buNone/>
            </a:pPr>
            <a:r>
              <a:rPr lang="pl-PL" dirty="0"/>
              <a:t>-uszkodzenie podwzgórza</a:t>
            </a:r>
          </a:p>
          <a:p>
            <a:pPr marL="0" indent="0">
              <a:buNone/>
            </a:pPr>
            <a:r>
              <a:rPr lang="pl-PL" dirty="0"/>
              <a:t>-niedoczynność przysadki</a:t>
            </a:r>
          </a:p>
          <a:p>
            <a:pPr marL="0" indent="0">
              <a:buNone/>
            </a:pPr>
            <a:r>
              <a:rPr lang="pl-PL" dirty="0"/>
              <a:t>-niedoczynność tarczycy i in.</a:t>
            </a:r>
          </a:p>
          <a:p>
            <a:pPr marL="0" indent="0">
              <a:buNone/>
            </a:pPr>
            <a:endParaRPr lang="pl-PL" dirty="0"/>
          </a:p>
          <a:p>
            <a:endParaRPr lang="en-US" dirty="0"/>
          </a:p>
        </p:txBody>
      </p:sp>
      <p:pic>
        <p:nvPicPr>
          <p:cNvPr id="4" name="Picture 6" descr="ANd9GcTu5fTik6n2DveXafzcwtYPc4j3530wlS2HWDqtEBrs4SufMKK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508566" y="6193306"/>
            <a:ext cx="1683434" cy="6646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86925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5. Wpływ leków</a:t>
            </a:r>
          </a:p>
          <a:p>
            <a:pPr marL="0" indent="0">
              <a:buNone/>
            </a:pPr>
            <a:r>
              <a:rPr lang="pl-PL" dirty="0"/>
              <a:t>-</a:t>
            </a:r>
            <a:r>
              <a:rPr lang="pl-PL" dirty="0" err="1"/>
              <a:t>glikokortykosteroidy</a:t>
            </a:r>
            <a:endParaRPr lang="pl-PL" dirty="0"/>
          </a:p>
          <a:p>
            <a:pPr marL="0" indent="0">
              <a:buNone/>
            </a:pPr>
            <a:r>
              <a:rPr lang="pl-PL" dirty="0"/>
              <a:t>-leki przeciwdepresyjne (z wyłączeniem SSRI i SNRI)</a:t>
            </a:r>
          </a:p>
          <a:p>
            <a:pPr marL="0" indent="0">
              <a:buNone/>
            </a:pPr>
            <a:r>
              <a:rPr lang="pl-PL" dirty="0"/>
              <a:t>-</a:t>
            </a:r>
            <a:r>
              <a:rPr lang="pl-PL" dirty="0" err="1"/>
              <a:t>neuroleptyki</a:t>
            </a:r>
            <a:r>
              <a:rPr lang="pl-PL" dirty="0"/>
              <a:t> klasyczne i atypowe</a:t>
            </a:r>
          </a:p>
          <a:p>
            <a:pPr marL="0" indent="0">
              <a:buNone/>
            </a:pPr>
            <a:r>
              <a:rPr lang="pl-PL" dirty="0"/>
              <a:t>-insulina</a:t>
            </a:r>
          </a:p>
          <a:p>
            <a:pPr marL="0" indent="0">
              <a:buNone/>
            </a:pPr>
            <a:r>
              <a:rPr lang="pl-PL" dirty="0"/>
              <a:t>-pochodne </a:t>
            </a:r>
            <a:r>
              <a:rPr lang="pl-PL" dirty="0" err="1"/>
              <a:t>sulfonylomocznika</a:t>
            </a:r>
            <a:r>
              <a:rPr lang="pl-PL" dirty="0"/>
              <a:t> i in.</a:t>
            </a:r>
          </a:p>
          <a:p>
            <a:endParaRPr lang="en-US" dirty="0"/>
          </a:p>
        </p:txBody>
      </p:sp>
      <p:pic>
        <p:nvPicPr>
          <p:cNvPr id="4" name="Picture 6" descr="ANd9GcTu5fTik6n2DveXafzcwtYPc4j3530wlS2HWDqtEBrs4SufMKK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508566" y="6193306"/>
            <a:ext cx="1683434" cy="6646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138598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199" y="365125"/>
            <a:ext cx="11100515" cy="1325563"/>
          </a:xfrm>
        </p:spPr>
        <p:txBody>
          <a:bodyPr/>
          <a:lstStyle/>
          <a:p>
            <a:r>
              <a:rPr lang="pl-PL" dirty="0"/>
              <a:t>Kryteria rozpoznawania nadwagi i otyłości</a:t>
            </a:r>
            <a:br>
              <a:rPr lang="pl-PL" dirty="0"/>
            </a:br>
            <a:r>
              <a:rPr lang="pl-PL" dirty="0"/>
              <a:t> w oparciu o BMI</a:t>
            </a:r>
            <a:endParaRPr lang="en-US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1829957"/>
              </p:ext>
            </p:extLst>
          </p:nvPr>
        </p:nvGraphicFramePr>
        <p:xfrm>
          <a:off x="2500647" y="2096080"/>
          <a:ext cx="7010400" cy="2118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200">
                  <a:extLst>
                    <a:ext uri="{9D8B030D-6E8A-4147-A177-3AD203B41FA5}">
                      <a16:colId xmlns:a16="http://schemas.microsoft.com/office/drawing/2014/main" val="1468227615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3893973513"/>
                    </a:ext>
                  </a:extLst>
                </a:gridCol>
              </a:tblGrid>
              <a:tr h="518330">
                <a:tc>
                  <a:txBody>
                    <a:bodyPr/>
                    <a:lstStyle/>
                    <a:p>
                      <a:pPr algn="ctr"/>
                      <a:endParaRPr lang="pl-PL" dirty="0"/>
                    </a:p>
                    <a:p>
                      <a:pPr algn="ctr"/>
                      <a:r>
                        <a:rPr lang="pl-PL" dirty="0"/>
                        <a:t>Pożądana masa ciała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BMI [kg/m2]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18,5–24,99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675858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Nadwaga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25,0–29,99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55655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Otyłość I stopnia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30,0–34,99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15006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Otyłość</a:t>
                      </a:r>
                      <a:r>
                        <a:rPr lang="pl-PL" baseline="0" dirty="0"/>
                        <a:t> II stopnia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35,0–39,99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15931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Otyłość III stopnia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≥ 40,0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8007430"/>
                  </a:ext>
                </a:extLst>
              </a:tr>
            </a:tbl>
          </a:graphicData>
        </a:graphic>
      </p:graphicFrame>
      <p:sp>
        <p:nvSpPr>
          <p:cNvPr id="5" name="pole tekstowe 4"/>
          <p:cNvSpPr txBox="1"/>
          <p:nvPr/>
        </p:nvSpPr>
        <p:spPr>
          <a:xfrm>
            <a:off x="1275008" y="5357611"/>
            <a:ext cx="83261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*BMI zależy od wieku, płci oraz grupy etnicznej</a:t>
            </a:r>
            <a:endParaRPr lang="en-US" dirty="0"/>
          </a:p>
          <a:p>
            <a:r>
              <a:rPr lang="pl-PL" dirty="0"/>
              <a:t>*proszę pamiętać o ograniczeniach wskaźnika BMI w diagnostyce nadwagi i otyłości!</a:t>
            </a:r>
          </a:p>
        </p:txBody>
      </p:sp>
      <p:pic>
        <p:nvPicPr>
          <p:cNvPr id="6" name="Picture 6" descr="ANd9GcTu5fTik6n2DveXafzcwtYPc4j3530wlS2HWDqtEBrs4SufMKK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508566" y="6193306"/>
            <a:ext cx="1683434" cy="6646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747733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BMI (</a:t>
            </a:r>
            <a:r>
              <a:rPr lang="pl-PL" i="1" dirty="0"/>
              <a:t>body mass index</a:t>
            </a:r>
            <a:r>
              <a:rPr lang="pl-PL" dirty="0"/>
              <a:t>)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najpowszechniej stosowanym w codziennej pracy lekarskiej i badaniach populacyjnych do rozpoznania i oceny stopnia otyłości wskaźnikiem, jest wskaźnik masy ciała BMI (</a:t>
            </a:r>
            <a:r>
              <a:rPr lang="pl-PL" i="1" dirty="0"/>
              <a:t>body mass index</a:t>
            </a:r>
            <a:r>
              <a:rPr lang="pl-PL" dirty="0"/>
              <a:t>), zwany także wskaźnikiem </a:t>
            </a:r>
            <a:r>
              <a:rPr lang="pl-PL" dirty="0" err="1"/>
              <a:t>Queteleta</a:t>
            </a:r>
            <a:endParaRPr lang="pl-PL" dirty="0"/>
          </a:p>
          <a:p>
            <a:pPr marL="0" indent="0">
              <a:buNone/>
            </a:pPr>
            <a:r>
              <a:rPr lang="pl-PL" dirty="0"/>
              <a:t>Obliczamy go dzieląc masę ciała (kg) przez wzrost do kwadratu (m</a:t>
            </a:r>
            <a:r>
              <a:rPr lang="pl-PL" baseline="30000" dirty="0"/>
              <a:t>2</a:t>
            </a:r>
            <a:r>
              <a:rPr lang="pl-PL" dirty="0"/>
              <a:t>) </a:t>
            </a:r>
            <a:endParaRPr lang="en-US" dirty="0"/>
          </a:p>
        </p:txBody>
      </p:sp>
      <p:pic>
        <p:nvPicPr>
          <p:cNvPr id="4" name="Picture 6" descr="ANd9GcTu5fTik6n2DveXafzcwtYPc4j3530wlS2HWDqtEBrs4SufMKK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508566" y="6193306"/>
            <a:ext cx="1683434" cy="6646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665348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Wskaźnik WHR (</a:t>
            </a:r>
            <a:r>
              <a:rPr lang="pl-PL" i="1" dirty="0" err="1"/>
              <a:t>waist</a:t>
            </a:r>
            <a:r>
              <a:rPr lang="pl-PL" i="1" dirty="0"/>
              <a:t>-hip ratio</a:t>
            </a:r>
            <a:r>
              <a:rPr lang="pl-PL" dirty="0"/>
              <a:t>) 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/>
              <a:t>prosty miernik tzw. otyłości centralnej, czyli nadmiernego nagromadzenia tłuszczu w okolicy brzusznej. Określając WHR mierzymy najwęższe miejsce w talii i najszersze miejsce w biodrach, a następnie dzielimy obwód talii przez obwód bioder. Otrzymany wynik u kobiet nie powinien przekroczyć 0,8; natomiast u mężczyzn 0,9.</a:t>
            </a:r>
          </a:p>
          <a:p>
            <a:pPr marL="0" indent="0">
              <a:buNone/>
            </a:pPr>
            <a:r>
              <a:rPr lang="pl-PL" dirty="0"/>
              <a:t>WHR = obwód talii (cm)/obwód bioder (cm)</a:t>
            </a:r>
          </a:p>
          <a:p>
            <a:endParaRPr lang="en-US" dirty="0"/>
          </a:p>
        </p:txBody>
      </p:sp>
      <p:pic>
        <p:nvPicPr>
          <p:cNvPr id="4" name="Picture 6" descr="ANd9GcTu5fTik6n2DveXafzcwtYPc4j3530wlS2HWDqtEBrs4SufMKK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508566" y="6193306"/>
            <a:ext cx="1683434" cy="6646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921067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000" dirty="0"/>
              <a:t>Precyzyjna ocena ilości tkanki tłuszczowej </a:t>
            </a:r>
            <a:br>
              <a:rPr lang="pl-PL" sz="4000" dirty="0"/>
            </a:br>
            <a:r>
              <a:rPr lang="pl-PL" sz="4000" dirty="0"/>
              <a:t>( gł. w badaniach naukowych)</a:t>
            </a:r>
            <a:endParaRPr lang="en-US" sz="4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523660"/>
          </a:xfrm>
        </p:spPr>
        <p:txBody>
          <a:bodyPr>
            <a:normAutofit fontScale="77500" lnSpcReduction="20000"/>
          </a:bodyPr>
          <a:lstStyle/>
          <a:p>
            <a:r>
              <a:rPr lang="pl-PL" sz="2900" u="sng" dirty="0" err="1"/>
              <a:t>Absorpcjometria</a:t>
            </a:r>
            <a:r>
              <a:rPr lang="pl-PL" sz="2900" u="sng" dirty="0"/>
              <a:t> promieniowania rentgenowskiego o podwójnej energii DXA (DXA – </a:t>
            </a:r>
            <a:r>
              <a:rPr lang="pl-PL" sz="2900" i="1" u="sng" dirty="0"/>
              <a:t>dual </a:t>
            </a:r>
            <a:r>
              <a:rPr lang="pl-PL" sz="2900" i="1" u="sng" dirty="0" err="1"/>
              <a:t>energy</a:t>
            </a:r>
            <a:r>
              <a:rPr lang="pl-PL" sz="2900" i="1" u="sng" dirty="0"/>
              <a:t> X-</a:t>
            </a:r>
            <a:r>
              <a:rPr lang="pl-PL" sz="2900" i="1" u="sng" dirty="0" err="1"/>
              <a:t>ray</a:t>
            </a:r>
            <a:r>
              <a:rPr lang="pl-PL" sz="2900" i="1" u="sng" dirty="0"/>
              <a:t> </a:t>
            </a:r>
            <a:r>
              <a:rPr lang="pl-PL" sz="2900" i="1" u="sng" dirty="0" err="1"/>
              <a:t>absorptiometry</a:t>
            </a:r>
            <a:r>
              <a:rPr lang="pl-PL" sz="2900" u="sng" dirty="0"/>
              <a:t>) uznawane jest za metodę referencyjną, </a:t>
            </a:r>
            <a:r>
              <a:rPr lang="pl-PL" sz="2900" dirty="0"/>
              <a:t>służącą do oceny ilości tkanki tłuszczowej w organizmie. DXA wykorzystuje zjawisko osłabienia wiązki promieniowania jonizującego, przechodzącej przez różne tkanki organizmu. Różnica w pochłanianiu dwóch energii (43 i 110 </a:t>
            </a:r>
            <a:r>
              <a:rPr lang="pl-PL" sz="2900" dirty="0" err="1"/>
              <a:t>keV</a:t>
            </a:r>
            <a:r>
              <a:rPr lang="pl-PL" sz="2900" dirty="0"/>
              <a:t>) przez tkankę miękką i kostną, oprócz badania gęstości mineralnej kości umożliwia także ocenę zawartości tkanki tłuszczowej.</a:t>
            </a:r>
          </a:p>
          <a:p>
            <a:r>
              <a:rPr lang="pl-PL" sz="2900" u="sng" dirty="0"/>
              <a:t>Metoda </a:t>
            </a:r>
            <a:r>
              <a:rPr lang="pl-PL" sz="2900" u="sng" dirty="0" err="1"/>
              <a:t>bioimpedancji</a:t>
            </a:r>
            <a:r>
              <a:rPr lang="pl-PL" sz="2900" u="sng" dirty="0"/>
              <a:t> elektrycznej (BIA, </a:t>
            </a:r>
            <a:r>
              <a:rPr lang="en-US" dirty="0"/>
              <a:t> </a:t>
            </a:r>
            <a:r>
              <a:rPr lang="en-US" i="1" dirty="0"/>
              <a:t>bioelectrical impedance analysis</a:t>
            </a:r>
            <a:r>
              <a:rPr lang="pl-PL" sz="2900" dirty="0"/>
              <a:t>) polega na pomiarze oporu elektrycznego (impedancji), na który składa się rezystancja i reaktancja tkanek miękkich, przez które jest przepuszczany prąd elektryczny o niskim natężeniu. Wyniki tych pomiarów są dostępne natychmiast i powtarzalne z &lt; 1% ryzykiem błędu. Technika ta wykorzystywana jest szeroko w badaniach nad zaburzeniami odżywiania, do prognozowania ryzyka chorób sercowo-naczyniowych i metabolicznych, czy w medycynie sportowej</a:t>
            </a:r>
          </a:p>
          <a:p>
            <a:r>
              <a:rPr lang="pl-PL" sz="2900" dirty="0"/>
              <a:t>Pomiar przewodnictwa elektrycznego ustroju (TOBEC) </a:t>
            </a:r>
          </a:p>
          <a:p>
            <a:r>
              <a:rPr lang="pl-PL" sz="2900" dirty="0"/>
              <a:t>Tomografia komputerowa</a:t>
            </a:r>
          </a:p>
          <a:p>
            <a:r>
              <a:rPr lang="pl-PL" sz="2900" dirty="0"/>
              <a:t>Magnetyczny rezonans jądrowy</a:t>
            </a:r>
          </a:p>
          <a:p>
            <a:endParaRPr lang="en-US" dirty="0"/>
          </a:p>
        </p:txBody>
      </p:sp>
      <p:pic>
        <p:nvPicPr>
          <p:cNvPr id="4" name="Picture 6" descr="ANd9GcTu5fTik6n2DveXafzcwtYPc4j3530wlS2HWDqtEBrs4SufMKK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508566" y="6193306"/>
            <a:ext cx="1683434" cy="6646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81462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5181D2F-4E94-4BD1-8808-37DF50401F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000" dirty="0"/>
              <a:t>Zawartość tkanki tłuszczowej (met. DXA lub BIA)</a:t>
            </a:r>
            <a:endParaRPr lang="en-US" sz="4000" dirty="0"/>
          </a:p>
        </p:txBody>
      </p:sp>
      <p:graphicFrame>
        <p:nvGraphicFramePr>
          <p:cNvPr id="4" name="Tabela 4">
            <a:extLst>
              <a:ext uri="{FF2B5EF4-FFF2-40B4-BE49-F238E27FC236}">
                <a16:creationId xmlns:a16="http://schemas.microsoft.com/office/drawing/2014/main" id="{569D5B9F-CC7C-4B9C-AD00-0E130FBEDEA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019493"/>
              </p:ext>
            </p:extLst>
          </p:nvPr>
        </p:nvGraphicFramePr>
        <p:xfrm>
          <a:off x="1958703" y="2052078"/>
          <a:ext cx="8274594" cy="15271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58198">
                  <a:extLst>
                    <a:ext uri="{9D8B030D-6E8A-4147-A177-3AD203B41FA5}">
                      <a16:colId xmlns:a16="http://schemas.microsoft.com/office/drawing/2014/main" val="2776809387"/>
                    </a:ext>
                  </a:extLst>
                </a:gridCol>
                <a:gridCol w="2758198">
                  <a:extLst>
                    <a:ext uri="{9D8B030D-6E8A-4147-A177-3AD203B41FA5}">
                      <a16:colId xmlns:a16="http://schemas.microsoft.com/office/drawing/2014/main" val="2920358778"/>
                    </a:ext>
                  </a:extLst>
                </a:gridCol>
                <a:gridCol w="2758198">
                  <a:extLst>
                    <a:ext uri="{9D8B030D-6E8A-4147-A177-3AD203B41FA5}">
                      <a16:colId xmlns:a16="http://schemas.microsoft.com/office/drawing/2014/main" val="29267049"/>
                    </a:ext>
                  </a:extLst>
                </a:gridCol>
              </a:tblGrid>
              <a:tr h="40985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Nadwaga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Otyłość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7886773"/>
                  </a:ext>
                </a:extLst>
              </a:tr>
              <a:tr h="707428">
                <a:tc>
                  <a:txBody>
                    <a:bodyPr/>
                    <a:lstStyle/>
                    <a:p>
                      <a:r>
                        <a:rPr lang="pl-PL" dirty="0"/>
                        <a:t>Dla mężczyzn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20-24.9%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/>
                        <a:t>≥ 25%</a:t>
                      </a: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4506654"/>
                  </a:ext>
                </a:extLst>
              </a:tr>
              <a:tr h="409859">
                <a:tc>
                  <a:txBody>
                    <a:bodyPr/>
                    <a:lstStyle/>
                    <a:p>
                      <a:r>
                        <a:rPr lang="pl-PL" dirty="0"/>
                        <a:t>Dla kobiet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30-34.9%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≥ 35%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1009176"/>
                  </a:ext>
                </a:extLst>
              </a:tr>
            </a:tbl>
          </a:graphicData>
        </a:graphic>
      </p:graphicFrame>
      <p:pic>
        <p:nvPicPr>
          <p:cNvPr id="5" name="Picture 6" descr="ANd9GcTu5fTik6n2DveXafzcwtYPc4j3530wlS2HWDqtEBrs4SufMKKn">
            <a:extLst>
              <a:ext uri="{FF2B5EF4-FFF2-40B4-BE49-F238E27FC236}">
                <a16:creationId xmlns:a16="http://schemas.microsoft.com/office/drawing/2014/main" id="{5738546F-C519-481C-8783-798657590B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508566" y="6193306"/>
            <a:ext cx="1683434" cy="6646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7" name="Obraz 6" descr="Obraz zawierający waga&#10;&#10;Opis wygenerowany automatycznie">
            <a:extLst>
              <a:ext uri="{FF2B5EF4-FFF2-40B4-BE49-F238E27FC236}">
                <a16:creationId xmlns:a16="http://schemas.microsoft.com/office/drawing/2014/main" id="{FF93B53B-799D-4A0F-B7B7-890B7B6D487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8100" y="3683000"/>
            <a:ext cx="1955800" cy="317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44478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Dlaczego otyłość jest poważną chorobą?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199" y="1825625"/>
            <a:ext cx="10830059" cy="4351338"/>
          </a:xfrm>
        </p:spPr>
        <p:txBody>
          <a:bodyPr/>
          <a:lstStyle/>
          <a:p>
            <a:pPr marL="0" indent="0">
              <a:buNone/>
            </a:pPr>
            <a:r>
              <a:rPr lang="pl-PL" dirty="0"/>
              <a:t>Ponieważ jest to choroba śmiertelna, skracająca długość życia i obniżającą jego jakość. Szacuje się, że skraca życie średnio o 10 lat. </a:t>
            </a:r>
          </a:p>
          <a:p>
            <a:pPr marL="0" indent="0">
              <a:buNone/>
            </a:pPr>
            <a:r>
              <a:rPr lang="pl-PL" dirty="0"/>
              <a:t>Otyłość zatem </a:t>
            </a:r>
            <a:r>
              <a:rPr lang="pl-PL" u="sng" dirty="0"/>
              <a:t>to nie tylko względy estetyczne!</a:t>
            </a:r>
            <a:endParaRPr lang="pl-PL" dirty="0"/>
          </a:p>
          <a:p>
            <a:endParaRPr lang="pl-PL" dirty="0"/>
          </a:p>
          <a:p>
            <a:pPr marL="0" indent="0">
              <a:buNone/>
            </a:pPr>
            <a:r>
              <a:rPr lang="pl-PL" dirty="0"/>
              <a:t>Statystyczne szanse na dożycie do 70 r. ż. </a:t>
            </a:r>
          </a:p>
          <a:p>
            <a:r>
              <a:rPr lang="pl-PL" dirty="0"/>
              <a:t>BMI 20-25 kg/m2 --- 80 %</a:t>
            </a:r>
          </a:p>
          <a:p>
            <a:r>
              <a:rPr lang="pl-PL" dirty="0"/>
              <a:t>BMI 35-40 kg/m2 --- 60%</a:t>
            </a:r>
          </a:p>
          <a:p>
            <a:r>
              <a:rPr lang="pl-PL" dirty="0"/>
              <a:t>BMI &gt; 40 kg/m2  --- 50%</a:t>
            </a:r>
            <a:endParaRPr lang="en-US" dirty="0"/>
          </a:p>
        </p:txBody>
      </p:sp>
      <p:pic>
        <p:nvPicPr>
          <p:cNvPr id="4" name="Picture 6" descr="ANd9GcTu5fTik6n2DveXafzcwtYPc4j3530wlS2HWDqtEBrs4SufMKK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508566" y="6193306"/>
            <a:ext cx="1683434" cy="6646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2220103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Otyłość - powikłania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3638" y="1406770"/>
            <a:ext cx="8628111" cy="5090914"/>
          </a:xfrm>
        </p:spPr>
        <p:txBody>
          <a:bodyPr>
            <a:normAutofit fontScale="62500" lnSpcReduction="20000"/>
          </a:bodyPr>
          <a:lstStyle/>
          <a:p>
            <a:r>
              <a:rPr lang="pl-PL" dirty="0"/>
              <a:t>Zaburzenia gospodarki węglowodanowej</a:t>
            </a:r>
          </a:p>
          <a:p>
            <a:r>
              <a:rPr lang="pl-PL" dirty="0"/>
              <a:t>Nadciśnienie tętnicze</a:t>
            </a:r>
          </a:p>
          <a:p>
            <a:r>
              <a:rPr lang="pl-PL" dirty="0" err="1"/>
              <a:t>Dyslipidemia</a:t>
            </a:r>
            <a:endParaRPr lang="pl-PL" dirty="0"/>
          </a:p>
          <a:p>
            <a:r>
              <a:rPr lang="pl-PL" dirty="0"/>
              <a:t>Miażdżyca</a:t>
            </a:r>
          </a:p>
          <a:p>
            <a:r>
              <a:rPr lang="pl-PL" dirty="0"/>
              <a:t>Zawał serca</a:t>
            </a:r>
          </a:p>
          <a:p>
            <a:r>
              <a:rPr lang="pl-PL" dirty="0"/>
              <a:t>Udar mózgu</a:t>
            </a:r>
          </a:p>
          <a:p>
            <a:r>
              <a:rPr lang="pl-PL" dirty="0" err="1"/>
              <a:t>Stłuszczeniowa</a:t>
            </a:r>
            <a:r>
              <a:rPr lang="pl-PL" dirty="0"/>
              <a:t> choroba wątroby</a:t>
            </a:r>
          </a:p>
          <a:p>
            <a:r>
              <a:rPr lang="pl-PL" dirty="0"/>
              <a:t>Przewlekła choroba nerek</a:t>
            </a:r>
          </a:p>
          <a:p>
            <a:r>
              <a:rPr lang="pl-PL" dirty="0"/>
              <a:t>Zespół bezdechu sennego</a:t>
            </a:r>
          </a:p>
          <a:p>
            <a:r>
              <a:rPr lang="pl-PL" dirty="0"/>
              <a:t>Zaburzenia płodności</a:t>
            </a:r>
          </a:p>
          <a:p>
            <a:r>
              <a:rPr lang="pl-PL" dirty="0"/>
              <a:t>Choroby nowotworowe (m.in. rak piersi, trzonu macicy, jelita grubego)</a:t>
            </a:r>
          </a:p>
          <a:p>
            <a:r>
              <a:rPr lang="pl-PL" dirty="0"/>
              <a:t>Choroby układu kostno-stawowego</a:t>
            </a:r>
          </a:p>
          <a:p>
            <a:r>
              <a:rPr lang="pl-PL" dirty="0"/>
              <a:t>Refluks żołądkowo przełykowy</a:t>
            </a:r>
          </a:p>
          <a:p>
            <a:r>
              <a:rPr lang="pl-PL" dirty="0"/>
              <a:t>Wysiłkowe nietrzymanie moczu</a:t>
            </a:r>
          </a:p>
          <a:p>
            <a:r>
              <a:rPr lang="pl-PL" dirty="0"/>
              <a:t>Problemy psychologiczne</a:t>
            </a:r>
          </a:p>
          <a:p>
            <a:r>
              <a:rPr lang="pl-PL" dirty="0"/>
              <a:t>Depresja</a:t>
            </a:r>
          </a:p>
        </p:txBody>
      </p:sp>
      <p:sp>
        <p:nvSpPr>
          <p:cNvPr id="5" name="pole tekstowe 4"/>
          <p:cNvSpPr txBox="1"/>
          <p:nvPr/>
        </p:nvSpPr>
        <p:spPr>
          <a:xfrm>
            <a:off x="9864621" y="3679088"/>
            <a:ext cx="23267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>
                <a:solidFill>
                  <a:srgbClr val="FF0000"/>
                </a:solidFill>
              </a:rPr>
              <a:t>OTYŁOŚĆ – PROBLEM INTERDYSCYPLINARNY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Nawias klamrowy zamykający 5"/>
          <p:cNvSpPr/>
          <p:nvPr/>
        </p:nvSpPr>
        <p:spPr>
          <a:xfrm>
            <a:off x="9317199" y="1506826"/>
            <a:ext cx="321972" cy="4990856"/>
          </a:xfrm>
          <a:prstGeom prst="rightBrace">
            <a:avLst>
              <a:gd name="adj1" fmla="val 12333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ANd9GcTu5fTik6n2DveXafzcwtYPc4j3530wlS2HWDqtEBrs4SufMKK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508566" y="6193306"/>
            <a:ext cx="1683434" cy="6646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262271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Symbol zastępczy zawartości 3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3292" y="1825625"/>
            <a:ext cx="4171416" cy="4351338"/>
          </a:xfrm>
        </p:spPr>
      </p:pic>
      <p:sp>
        <p:nvSpPr>
          <p:cNvPr id="6" name="Symbol zastępczy zawartości 5"/>
          <p:cNvSpPr>
            <a:spLocks noGrp="1"/>
          </p:cNvSpPr>
          <p:nvPr>
            <p:ph sz="half" idx="2"/>
          </p:nvPr>
        </p:nvSpPr>
        <p:spPr>
          <a:xfrm>
            <a:off x="6915954" y="1825625"/>
            <a:ext cx="4437845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Powikłania otyłości </a:t>
            </a:r>
          </a:p>
          <a:p>
            <a:pPr marL="0" indent="0">
              <a:buNone/>
            </a:pPr>
            <a:r>
              <a:rPr lang="pl-PL" dirty="0"/>
              <a:t>(jak gałęzie, liście, owoce)</a:t>
            </a:r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pPr marL="0" indent="0">
              <a:buNone/>
            </a:pPr>
            <a:r>
              <a:rPr lang="pl-PL" dirty="0"/>
              <a:t>Otyłość (jak korzeń)</a:t>
            </a:r>
          </a:p>
        </p:txBody>
      </p:sp>
      <p:cxnSp>
        <p:nvCxnSpPr>
          <p:cNvPr id="8" name="Łącznik prosty ze strzałką 7"/>
          <p:cNvCxnSpPr/>
          <p:nvPr/>
        </p:nvCxnSpPr>
        <p:spPr>
          <a:xfrm flipH="1">
            <a:off x="5177307" y="2459865"/>
            <a:ext cx="1622738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Łącznik prosty ze strzałką 9"/>
          <p:cNvCxnSpPr/>
          <p:nvPr/>
        </p:nvCxnSpPr>
        <p:spPr>
          <a:xfrm flipH="1" flipV="1">
            <a:off x="5336146" y="5615189"/>
            <a:ext cx="1519707" cy="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 descr="ANd9GcTu5fTik6n2DveXafzcwtYPc4j3530wlS2HWDqtEBrs4SufMKK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508566" y="6193306"/>
            <a:ext cx="1683434" cy="6646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227069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A6CDAD1-9950-4ADE-B556-661BAB3FFE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sz="3600" dirty="0">
                <a:latin typeface="+mj-lt"/>
              </a:rPr>
              <a:t>Czy warto rozmawiać na temat otyłości?</a:t>
            </a:r>
          </a:p>
        </p:txBody>
      </p:sp>
      <p:pic>
        <p:nvPicPr>
          <p:cNvPr id="4" name="Picture 6" descr="ANd9GcTu5fTik6n2DveXafzcwtYPc4j3530wlS2HWDqtEBrs4SufMKKn">
            <a:extLst>
              <a:ext uri="{FF2B5EF4-FFF2-40B4-BE49-F238E27FC236}">
                <a16:creationId xmlns:a16="http://schemas.microsoft.com/office/drawing/2014/main" id="{873237D9-3D61-423D-89FF-76BA172C3C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508566" y="6193306"/>
            <a:ext cx="1683434" cy="6646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6413695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title"/>
          </p:nvPr>
        </p:nvSpPr>
        <p:spPr>
          <a:xfrm>
            <a:off x="540913" y="365125"/>
            <a:ext cx="10812887" cy="1325563"/>
          </a:xfrm>
        </p:spPr>
        <p:txBody>
          <a:bodyPr>
            <a:normAutofit fontScale="90000"/>
          </a:bodyPr>
          <a:lstStyle/>
          <a:p>
            <a:br>
              <a:rPr lang="pl-PL" dirty="0"/>
            </a:br>
            <a:r>
              <a:rPr lang="pl-PL" dirty="0"/>
              <a:t>Ryzyko rozwoju powikłań otyłości </a:t>
            </a:r>
            <a:br>
              <a:rPr lang="pl-PL" dirty="0"/>
            </a:br>
            <a:r>
              <a:rPr lang="pl-PL" dirty="0"/>
              <a:t>u poszczególnych chorych różni się w zależności od: </a:t>
            </a:r>
            <a:br>
              <a:rPr lang="pl-PL" dirty="0"/>
            </a:br>
            <a:endParaRPr lang="en-US" dirty="0"/>
          </a:p>
        </p:txBody>
      </p:sp>
      <p:sp>
        <p:nvSpPr>
          <p:cNvPr id="6" name="Symbol zastępczy zawartości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/>
          </a:p>
          <a:p>
            <a:r>
              <a:rPr lang="pl-PL" dirty="0"/>
              <a:t>ilości nadmiaru tkanki tłuszczowej</a:t>
            </a:r>
          </a:p>
          <a:p>
            <a:r>
              <a:rPr lang="pl-PL" dirty="0"/>
              <a:t>jej rozmieszczenia (najgroźniejsza metabolicznie jest tkanka tłuszczowa trzewna)</a:t>
            </a:r>
          </a:p>
          <a:p>
            <a:r>
              <a:rPr lang="pl-PL" dirty="0"/>
              <a:t>czasu trwania</a:t>
            </a:r>
            <a:endParaRPr lang="en-US" dirty="0"/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6199" y="3530600"/>
            <a:ext cx="3562350" cy="2781300"/>
          </a:xfrm>
          <a:prstGeom prst="rect">
            <a:avLst/>
          </a:prstGeom>
        </p:spPr>
      </p:pic>
      <p:pic>
        <p:nvPicPr>
          <p:cNvPr id="8" name="Picture 6" descr="ANd9GcTu5fTik6n2DveXafzcwtYPc4j3530wlS2HWDqtEBrs4SufMKK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508566" y="6193306"/>
            <a:ext cx="1683434" cy="6646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5378279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76517" y="365125"/>
            <a:ext cx="11243257" cy="1325563"/>
          </a:xfrm>
        </p:spPr>
        <p:txBody>
          <a:bodyPr/>
          <a:lstStyle/>
          <a:p>
            <a:r>
              <a:rPr lang="pl-PL" dirty="0"/>
              <a:t>Niefarmakologiczne możliwości leczenia nadwagi i otyłości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05307" y="1825625"/>
            <a:ext cx="10934163" cy="4351338"/>
          </a:xfrm>
        </p:spPr>
        <p:txBody>
          <a:bodyPr/>
          <a:lstStyle/>
          <a:p>
            <a:r>
              <a:rPr lang="pl-PL" dirty="0"/>
              <a:t>Regularne posiłki o niskim </a:t>
            </a:r>
            <a:r>
              <a:rPr lang="pl-PL" dirty="0" err="1"/>
              <a:t>niskim</a:t>
            </a:r>
            <a:r>
              <a:rPr lang="pl-PL" dirty="0"/>
              <a:t> indeksie </a:t>
            </a:r>
            <a:r>
              <a:rPr lang="pl-PL" dirty="0" err="1"/>
              <a:t>glikemicznym</a:t>
            </a:r>
            <a:r>
              <a:rPr lang="pl-PL" dirty="0"/>
              <a:t> </a:t>
            </a:r>
          </a:p>
          <a:p>
            <a:r>
              <a:rPr lang="pl-PL" dirty="0"/>
              <a:t>Regularna aktywność fizyczna</a:t>
            </a:r>
          </a:p>
          <a:p>
            <a:r>
              <a:rPr lang="pl-PL" dirty="0"/>
              <a:t>Terapia behawioralna i psychoterapia</a:t>
            </a:r>
          </a:p>
          <a:p>
            <a:r>
              <a:rPr lang="pl-PL" dirty="0"/>
              <a:t>Regularny sen</a:t>
            </a:r>
          </a:p>
          <a:p>
            <a:r>
              <a:rPr lang="pl-PL" dirty="0"/>
              <a:t>Metody manualne</a:t>
            </a:r>
          </a:p>
          <a:p>
            <a:endParaRPr lang="en-US" dirty="0"/>
          </a:p>
        </p:txBody>
      </p:sp>
      <p:pic>
        <p:nvPicPr>
          <p:cNvPr id="4" name="Picture 6" descr="ANd9GcTu5fTik6n2DveXafzcwtYPc4j3530wlS2HWDqtEBrs4SufMKK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508566" y="6193306"/>
            <a:ext cx="1683434" cy="6646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" name="Nawias klamrowy zamykający 4">
            <a:extLst>
              <a:ext uri="{FF2B5EF4-FFF2-40B4-BE49-F238E27FC236}">
                <a16:creationId xmlns:a16="http://schemas.microsoft.com/office/drawing/2014/main" id="{029BEE5C-228E-41DC-A631-AF8C114C721F}"/>
              </a:ext>
            </a:extLst>
          </p:cNvPr>
          <p:cNvSpPr/>
          <p:nvPr/>
        </p:nvSpPr>
        <p:spPr>
          <a:xfrm>
            <a:off x="8968571" y="1867988"/>
            <a:ext cx="300446" cy="979714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pole tekstowe 6">
            <a:extLst>
              <a:ext uri="{FF2B5EF4-FFF2-40B4-BE49-F238E27FC236}">
                <a16:creationId xmlns:a16="http://schemas.microsoft.com/office/drawing/2014/main" id="{15612000-667F-4C9F-9045-3F2BF6FF36A6}"/>
              </a:ext>
            </a:extLst>
          </p:cNvPr>
          <p:cNvSpPr txBox="1"/>
          <p:nvPr/>
        </p:nvSpPr>
        <p:spPr>
          <a:xfrm>
            <a:off x="9392194" y="2173179"/>
            <a:ext cx="27998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>
                <a:solidFill>
                  <a:srgbClr val="FF0000"/>
                </a:solidFill>
              </a:rPr>
              <a:t>Ujemny bilans energetyczny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373146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Zalecenia dietetyczne - ABC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rmAutofit fontScale="77500" lnSpcReduction="20000"/>
          </a:bodyPr>
          <a:lstStyle/>
          <a:p>
            <a:r>
              <a:rPr lang="pl-PL" dirty="0"/>
              <a:t>węglowodany głównie o niskim indeksie </a:t>
            </a:r>
            <a:r>
              <a:rPr lang="pl-PL" dirty="0" err="1"/>
              <a:t>glikemicznym</a:t>
            </a:r>
            <a:r>
              <a:rPr lang="pl-PL" dirty="0"/>
              <a:t> z ograniczenie do minimum jedno i dwucukrów (m.in. cukier, słodycze, miód, soki, napoje gazowane)</a:t>
            </a:r>
            <a:endParaRPr lang="en-US" dirty="0"/>
          </a:p>
          <a:p>
            <a:r>
              <a:rPr lang="pl-PL" dirty="0"/>
              <a:t>zwiększenie spożycia błonnika ( m.in. pełnoziarniste produkty zbożowe, warzywa bogate w błonnik)</a:t>
            </a:r>
            <a:endParaRPr lang="en-US" dirty="0"/>
          </a:p>
          <a:p>
            <a:r>
              <a:rPr lang="pl-PL" dirty="0"/>
              <a:t>wybieranie „dobrych” tłuszczów wielonienasyconych ( m.in. oleje roślinne np. oliwa z oliwek, ryby morskie, orzechy)</a:t>
            </a:r>
            <a:endParaRPr lang="en-US" dirty="0"/>
          </a:p>
          <a:p>
            <a:r>
              <a:rPr lang="pl-PL" dirty="0"/>
              <a:t>unikanie „złych” tłuszczów nasyconych i izomerów trans ( m.in. wieprzowina, wołowina, podroby, smalec, śmietana, majonez, żółte sery, słodycze)</a:t>
            </a:r>
            <a:endParaRPr lang="en-US" dirty="0"/>
          </a:p>
          <a:p>
            <a:r>
              <a:rPr lang="pl-PL" dirty="0"/>
              <a:t>rekomendowane są tłuszcze roślinne, z wyjątkiem palmowego i kokosowego</a:t>
            </a:r>
            <a:endParaRPr lang="en-US" dirty="0"/>
          </a:p>
          <a:p>
            <a:r>
              <a:rPr lang="pl-PL" dirty="0"/>
              <a:t>maksymalne ograniczenie spożycia alkoholu ( „puste” kalorie oraz ryzyko niedocukrzenia)</a:t>
            </a:r>
            <a:endParaRPr lang="en-US" dirty="0"/>
          </a:p>
          <a:p>
            <a:r>
              <a:rPr lang="pl-PL" dirty="0"/>
              <a:t>ograniczenie spożycia soli kuchennej </a:t>
            </a:r>
          </a:p>
          <a:p>
            <a:r>
              <a:rPr lang="pl-PL" dirty="0"/>
              <a:t>picie wody (przy wadze 70 kg -- &gt; 2,5 l/dobę)</a:t>
            </a:r>
            <a:endParaRPr lang="en-US" dirty="0"/>
          </a:p>
          <a:p>
            <a:endParaRPr lang="en-US" dirty="0"/>
          </a:p>
        </p:txBody>
      </p:sp>
      <p:pic>
        <p:nvPicPr>
          <p:cNvPr id="4" name="Picture 6" descr="ANd9GcTu5fTik6n2DveXafzcwtYPc4j3530wlS2HWDqtEBrs4SufMKK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508566" y="6193306"/>
            <a:ext cx="1683434" cy="6646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8814084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Indeks </a:t>
            </a:r>
            <a:r>
              <a:rPr lang="pl-PL" dirty="0" err="1"/>
              <a:t>glikemiczny</a:t>
            </a:r>
            <a:r>
              <a:rPr lang="pl-PL" dirty="0"/>
              <a:t> i ładunek </a:t>
            </a:r>
            <a:r>
              <a:rPr lang="pl-PL" dirty="0" err="1"/>
              <a:t>glikemiczny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pl-PL" dirty="0">
                <a:solidFill>
                  <a:srgbClr val="FF0000"/>
                </a:solidFill>
              </a:rPr>
              <a:t>Indeks </a:t>
            </a:r>
            <a:r>
              <a:rPr lang="pl-PL" dirty="0" err="1">
                <a:solidFill>
                  <a:srgbClr val="FF0000"/>
                </a:solidFill>
              </a:rPr>
              <a:t>glikemiczny</a:t>
            </a:r>
            <a:r>
              <a:rPr lang="pl-PL" dirty="0">
                <a:solidFill>
                  <a:srgbClr val="FF0000"/>
                </a:solidFill>
              </a:rPr>
              <a:t> (IG) </a:t>
            </a:r>
            <a:r>
              <a:rPr lang="pl-PL" dirty="0"/>
              <a:t>- średni procentowy wzrost stężenia glukozy we krwi po spożyciu porcji produktu zawierającej 50 gramów przyswajalnych węglowodanów. Wzrost poziomu cukru we krwi w przypadku spożycia 50 gramów glukozy przyjęto jako podstawę skali (100%)</a:t>
            </a:r>
          </a:p>
          <a:p>
            <a:endParaRPr lang="pl-PL" dirty="0"/>
          </a:p>
          <a:p>
            <a:pPr marL="0" indent="0">
              <a:buNone/>
            </a:pPr>
            <a:r>
              <a:rPr lang="pl-PL" dirty="0">
                <a:solidFill>
                  <a:srgbClr val="FF0000"/>
                </a:solidFill>
              </a:rPr>
              <a:t>Ładunek </a:t>
            </a:r>
            <a:r>
              <a:rPr lang="pl-PL" dirty="0" err="1">
                <a:solidFill>
                  <a:srgbClr val="FF0000"/>
                </a:solidFill>
              </a:rPr>
              <a:t>glikemiczny</a:t>
            </a:r>
            <a:r>
              <a:rPr lang="pl-PL" dirty="0">
                <a:solidFill>
                  <a:srgbClr val="FF0000"/>
                </a:solidFill>
              </a:rPr>
              <a:t> (ŁG) </a:t>
            </a:r>
            <a:r>
              <a:rPr lang="pl-PL" dirty="0"/>
              <a:t>– (ilość węglowodanów w gramach *IG )/100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przydatność ładunku </a:t>
            </a:r>
            <a:r>
              <a:rPr lang="pl-PL" dirty="0" err="1"/>
              <a:t>glikemicznego</a:t>
            </a:r>
            <a:r>
              <a:rPr lang="pl-PL" dirty="0"/>
              <a:t> w planowaniu diety opiera się na założeniu, że produkty o wysokim IG spożywane w małych ilościach dają taki same efekt w wyrzucie insuliny do krwi, jak produkty o niskim IG, za to spożywane w dużych ilościach</a:t>
            </a:r>
          </a:p>
          <a:p>
            <a:pPr marL="0" indent="0">
              <a:buNone/>
            </a:pPr>
            <a:endParaRPr lang="pl-PL" u="sng" dirty="0"/>
          </a:p>
          <a:p>
            <a:pPr marL="0" indent="0">
              <a:buNone/>
            </a:pPr>
            <a:r>
              <a:rPr lang="pl-PL" u="sng" dirty="0"/>
              <a:t>Liczy się rodzaj i ilość spożywanych węglowodanów!</a:t>
            </a:r>
            <a:endParaRPr lang="en-US" u="sng" dirty="0"/>
          </a:p>
        </p:txBody>
      </p:sp>
      <p:pic>
        <p:nvPicPr>
          <p:cNvPr id="4" name="Picture 6" descr="ANd9GcTu5fTik6n2DveXafzcwtYPc4j3530wlS2HWDqtEBrs4SufMKK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508566" y="6193306"/>
            <a:ext cx="1683434" cy="6646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5022051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83335" y="365125"/>
            <a:ext cx="11797048" cy="1325563"/>
          </a:xfrm>
        </p:spPr>
        <p:txBody>
          <a:bodyPr>
            <a:normAutofit fontScale="90000"/>
          </a:bodyPr>
          <a:lstStyle/>
          <a:p>
            <a:br>
              <a:rPr lang="pl-PL" dirty="0"/>
            </a:br>
            <a:r>
              <a:rPr lang="pl-PL" dirty="0"/>
              <a:t>Regularne posiłki o niskim </a:t>
            </a:r>
            <a:r>
              <a:rPr lang="pl-PL" dirty="0" err="1"/>
              <a:t>niskim</a:t>
            </a:r>
            <a:r>
              <a:rPr lang="pl-PL" dirty="0"/>
              <a:t> indeksie </a:t>
            </a:r>
            <a:r>
              <a:rPr lang="pl-PL" dirty="0" err="1"/>
              <a:t>glikemicznym</a:t>
            </a:r>
            <a:br>
              <a:rPr lang="pl-PL" dirty="0"/>
            </a:br>
            <a:endParaRPr lang="en-US" dirty="0"/>
          </a:p>
        </p:txBody>
      </p:sp>
      <p:pic>
        <p:nvPicPr>
          <p:cNvPr id="4" name="Symbol zastępczy zawartości 3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1308" y="1407297"/>
            <a:ext cx="4180258" cy="5225323"/>
          </a:xfrm>
        </p:spPr>
      </p:pic>
      <p:pic>
        <p:nvPicPr>
          <p:cNvPr id="5" name="Picture 6" descr="ANd9GcTu5fTik6n2DveXafzcwtYPc4j3530wlS2HWDqtEBrs4SufMKK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508566" y="6193306"/>
            <a:ext cx="1683434" cy="6646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7937678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Prowadzenie dzienniczka</a:t>
            </a:r>
            <a:endParaRPr lang="en-US" dirty="0"/>
          </a:p>
        </p:txBody>
      </p:sp>
      <p:sp>
        <p:nvSpPr>
          <p:cNvPr id="6" name="Symbol zastępczy zawartości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Zapisywanie</a:t>
            </a:r>
          </a:p>
          <a:p>
            <a:r>
              <a:rPr lang="pl-PL" dirty="0"/>
              <a:t>przyjmowanych pokarmów i płynów</a:t>
            </a:r>
          </a:p>
          <a:p>
            <a:r>
              <a:rPr lang="pl-PL" dirty="0"/>
              <a:t>aktywności fizycznej</a:t>
            </a:r>
          </a:p>
          <a:p>
            <a:r>
              <a:rPr lang="pl-PL" dirty="0"/>
              <a:t>pomiarów antropometrycznych</a:t>
            </a:r>
          </a:p>
          <a:p>
            <a:endParaRPr lang="pl-PL" dirty="0"/>
          </a:p>
          <a:p>
            <a:pPr marL="0" indent="0">
              <a:buNone/>
            </a:pPr>
            <a:r>
              <a:rPr lang="pl-PL" dirty="0"/>
              <a:t>papierowy lub w aplikacji na </a:t>
            </a:r>
            <a:r>
              <a:rPr lang="pl-PL" dirty="0" err="1"/>
              <a:t>smartfona</a:t>
            </a:r>
            <a:endParaRPr lang="pl-PL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6" descr="ANd9GcTu5fTik6n2DveXafzcwtYPc4j3530wlS2HWDqtEBrs4SufMKK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508566" y="6193306"/>
            <a:ext cx="1683434" cy="6646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9323433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Regularna aktywność fizyczna</a:t>
            </a:r>
            <a:endParaRPr lang="en-US" dirty="0"/>
          </a:p>
        </p:txBody>
      </p:sp>
      <p:sp>
        <p:nvSpPr>
          <p:cNvPr id="6" name="Symbol zastępczy zawartości 5"/>
          <p:cNvSpPr>
            <a:spLocks noGrp="1"/>
          </p:cNvSpPr>
          <p:nvPr>
            <p:ph idx="1"/>
          </p:nvPr>
        </p:nvSpPr>
        <p:spPr>
          <a:xfrm>
            <a:off x="838199" y="1825625"/>
            <a:ext cx="10830059" cy="4351338"/>
          </a:xfrm>
        </p:spPr>
        <p:txBody>
          <a:bodyPr/>
          <a:lstStyle/>
          <a:p>
            <a:r>
              <a:rPr lang="pl-PL" dirty="0"/>
              <a:t>Minimum 150 minut tygodniowo (najlepiej 150-250 minut tygodniowo)</a:t>
            </a:r>
          </a:p>
          <a:p>
            <a:r>
              <a:rPr lang="pl-PL" dirty="0"/>
              <a:t>Zaleca się </a:t>
            </a:r>
            <a:r>
              <a:rPr lang="pl-PL" dirty="0">
                <a:solidFill>
                  <a:srgbClr val="FF0000"/>
                </a:solidFill>
              </a:rPr>
              <a:t>głównie regularną, aerobową aktywność fizyczną </a:t>
            </a:r>
            <a:r>
              <a:rPr lang="pl-PL" dirty="0"/>
              <a:t>o umiarkowanym nasileniu: szybki marsz, jazda na rowerze, pływanie, ćwiczenia w wodzie, </a:t>
            </a:r>
            <a:r>
              <a:rPr lang="pl-PL" dirty="0" err="1"/>
              <a:t>nordic</a:t>
            </a:r>
            <a:r>
              <a:rPr lang="pl-PL" dirty="0"/>
              <a:t> </a:t>
            </a:r>
            <a:r>
              <a:rPr lang="pl-PL" dirty="0" err="1"/>
              <a:t>walking</a:t>
            </a:r>
            <a:endParaRPr lang="pl-PL" dirty="0"/>
          </a:p>
          <a:p>
            <a:r>
              <a:rPr lang="pl-PL" dirty="0"/>
              <a:t>U osób otyłych, ze względu na obciążenia stawów skokowych i kolanowych nie zaleca się skoków, szybkiego biegania, zjazdu na nartach, wspinaczki górskiej</a:t>
            </a:r>
          </a:p>
          <a:p>
            <a:r>
              <a:rPr lang="pl-PL" dirty="0"/>
              <a:t>W celu zwiększenia  masy mięśniowej i poprawy postawy ciała </a:t>
            </a:r>
            <a:r>
              <a:rPr lang="pl-PL" dirty="0">
                <a:solidFill>
                  <a:srgbClr val="FF0000"/>
                </a:solidFill>
              </a:rPr>
              <a:t>dodatkowo zaleca się wykonywanie ćwiczeń oporowych</a:t>
            </a:r>
          </a:p>
        </p:txBody>
      </p:sp>
      <p:pic>
        <p:nvPicPr>
          <p:cNvPr id="4" name="Picture 6" descr="ANd9GcTu5fTik6n2DveXafzcwtYPc4j3530wlS2HWDqtEBrs4SufMKK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508566" y="6193306"/>
            <a:ext cx="1683434" cy="6646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4646876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Docelowe tętno treningowe</a:t>
            </a:r>
            <a:endParaRPr lang="en-US" dirty="0"/>
          </a:p>
        </p:txBody>
      </p:sp>
      <p:sp>
        <p:nvSpPr>
          <p:cNvPr id="6" name="Symbol zastępczy zawartości 5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939558"/>
          </a:xfrm>
        </p:spPr>
        <p:txBody>
          <a:bodyPr>
            <a:normAutofit/>
          </a:bodyPr>
          <a:lstStyle/>
          <a:p>
            <a:r>
              <a:rPr lang="pl-PL" dirty="0"/>
              <a:t>U osób bez chorób sercowo-naczyniowych 60-70% tętna maksymalnego wyliczanego ze wzoru:</a:t>
            </a:r>
          </a:p>
          <a:p>
            <a:pPr marL="0" indent="0">
              <a:buNone/>
            </a:pPr>
            <a:r>
              <a:rPr lang="pl-PL" sz="2000" dirty="0">
                <a:solidFill>
                  <a:srgbClr val="FF0000"/>
                </a:solidFill>
              </a:rPr>
              <a:t>                                                                    220 - wiek (lata)</a:t>
            </a:r>
          </a:p>
          <a:p>
            <a:pPr marL="0" indent="0" algn="ctr">
              <a:buNone/>
            </a:pPr>
            <a:endParaRPr lang="pl-PL" sz="2000" dirty="0">
              <a:solidFill>
                <a:srgbClr val="FF0000"/>
              </a:solidFill>
            </a:endParaRPr>
          </a:p>
          <a:p>
            <a:r>
              <a:rPr lang="pl-PL" dirty="0"/>
              <a:t>U osób z rozpoznaniem choroby układu krążenia 40-70% rezerwy tętna wyliczonej ze wzoru:</a:t>
            </a:r>
          </a:p>
          <a:p>
            <a:endParaRPr lang="pl-PL" dirty="0"/>
          </a:p>
          <a:p>
            <a:endParaRPr lang="en-US" dirty="0"/>
          </a:p>
        </p:txBody>
      </p:sp>
      <p:sp>
        <p:nvSpPr>
          <p:cNvPr id="8" name="pole tekstowe 7"/>
          <p:cNvSpPr txBox="1"/>
          <p:nvPr/>
        </p:nvSpPr>
        <p:spPr>
          <a:xfrm>
            <a:off x="1674253" y="4751111"/>
            <a:ext cx="35674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>
                <a:solidFill>
                  <a:srgbClr val="FF0000"/>
                </a:solidFill>
              </a:rPr>
              <a:t>najwyższa wartość tętna osiągnięta </a:t>
            </a:r>
          </a:p>
          <a:p>
            <a:r>
              <a:rPr lang="pl-PL" dirty="0">
                <a:solidFill>
                  <a:srgbClr val="FF0000"/>
                </a:solidFill>
              </a:rPr>
              <a:t>   w czasie próby wysiłkowej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9" name="pole tekstowe 8"/>
          <p:cNvSpPr txBox="1"/>
          <p:nvPr/>
        </p:nvSpPr>
        <p:spPr>
          <a:xfrm>
            <a:off x="5795492" y="4746462"/>
            <a:ext cx="3507347" cy="669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>
                <a:solidFill>
                  <a:srgbClr val="FF0000"/>
                </a:solidFill>
              </a:rPr>
              <a:t>wartość tętna spoczynkowego</a:t>
            </a:r>
          </a:p>
          <a:p>
            <a:endParaRPr lang="en-US" dirty="0"/>
          </a:p>
        </p:txBody>
      </p:sp>
      <p:cxnSp>
        <p:nvCxnSpPr>
          <p:cNvPr id="14" name="Łącznik prosty 13"/>
          <p:cNvCxnSpPr/>
          <p:nvPr/>
        </p:nvCxnSpPr>
        <p:spPr>
          <a:xfrm>
            <a:off x="5383369" y="4997003"/>
            <a:ext cx="257577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7" name="Picture 6" descr="ANd9GcTu5fTik6n2DveXafzcwtYPc4j3530wlS2HWDqtEBrs4SufMKK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508566" y="6193306"/>
            <a:ext cx="1683434" cy="6646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3096477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Terapia behawioralna i psychoterapia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r>
              <a:rPr lang="pl-PL" dirty="0"/>
              <a:t>analiza i modyfikacja </a:t>
            </a:r>
            <a:r>
              <a:rPr lang="pl-PL" dirty="0" err="1"/>
              <a:t>zachowań</a:t>
            </a:r>
            <a:r>
              <a:rPr lang="pl-PL" dirty="0"/>
              <a:t> żywieniowych i związanych z aktywnością fizyczną</a:t>
            </a:r>
          </a:p>
          <a:p>
            <a:r>
              <a:rPr lang="pl-PL" dirty="0"/>
              <a:t>uczenie samoobserwacji, technik kontroli procesu jedzenia, radzenia sobie ze stresem, wzmacnianie motywacji do długoterminowego podtrzymywania zmian</a:t>
            </a:r>
            <a:endParaRPr lang="en-US" dirty="0"/>
          </a:p>
        </p:txBody>
      </p:sp>
      <p:pic>
        <p:nvPicPr>
          <p:cNvPr id="4" name="Picture 6" descr="ANd9GcTu5fTik6n2DveXafzcwtYPc4j3530wlS2HWDqtEBrs4SufMKK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508566" y="6193306"/>
            <a:ext cx="1683434" cy="6646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4673067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Regularny sen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199" y="1825625"/>
            <a:ext cx="10765665" cy="4351338"/>
          </a:xfrm>
        </p:spPr>
        <p:txBody>
          <a:bodyPr/>
          <a:lstStyle/>
          <a:p>
            <a:r>
              <a:rPr lang="pl-PL" dirty="0"/>
              <a:t>nowoczesny świat: śpimy krócej, często pracujemy do późnych godzin nocnych lub w systemie zmianowym, otacza nas cały czas sztuczne światło </a:t>
            </a:r>
          </a:p>
          <a:p>
            <a:r>
              <a:rPr lang="pl-PL" dirty="0"/>
              <a:t>zaburzenia rytmu dobowego zakłócają funkcje poznawcze, sprzyjają rozwojowi zaburzeń psychiatrycznych (depresji), sprzyjają rozwojowi chorób metabolicznych (</a:t>
            </a:r>
            <a:r>
              <a:rPr lang="pl-PL" dirty="0" err="1"/>
              <a:t>insulinooporności</a:t>
            </a:r>
            <a:r>
              <a:rPr lang="pl-PL" dirty="0"/>
              <a:t>, cukrzycy typu 2) - udowodniono to w dużych badaniach obserwacyjnych m.in. wśród pielęgniarek i lekarzy</a:t>
            </a:r>
          </a:p>
          <a:p>
            <a:r>
              <a:rPr lang="pl-PL" dirty="0"/>
              <a:t>dlatego tak ważny jest ok 8 godzinny sen, głęboki, bez wybudzania się</a:t>
            </a:r>
          </a:p>
          <a:p>
            <a:pPr>
              <a:buFontTx/>
              <a:buChar char="-"/>
            </a:pPr>
            <a:endParaRPr lang="pl-PL" dirty="0"/>
          </a:p>
        </p:txBody>
      </p:sp>
      <p:pic>
        <p:nvPicPr>
          <p:cNvPr id="4" name="Picture 6" descr="ANd9GcTu5fTik6n2DveXafzcwtYPc4j3530wlS2HWDqtEBrs4SufMKK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508566" y="6193306"/>
            <a:ext cx="1683434" cy="6646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667849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Otyłość - definicja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choroba przewlekła bez tendencji do samoistnego ustępowania, powstająca w wyniku dodatniego bilansu energetycznego będącego wynikiem przewagi energii pobranej z pożywienia nad energią wydatkowaną (podstawowa przemiana energii, </a:t>
            </a:r>
            <a:r>
              <a:rPr lang="pl-PL" dirty="0" err="1"/>
              <a:t>termogeneza</a:t>
            </a:r>
            <a:r>
              <a:rPr lang="pl-PL" dirty="0"/>
              <a:t>, aktywność fizyczna)</a:t>
            </a:r>
          </a:p>
          <a:p>
            <a:r>
              <a:rPr lang="pl-PL" dirty="0"/>
              <a:t>wg WHO nadmierne gromadzenie tkanki tłuszczowej, powodujące rozwój innych chorób</a:t>
            </a:r>
            <a:endParaRPr lang="en-US" dirty="0"/>
          </a:p>
        </p:txBody>
      </p:sp>
      <p:pic>
        <p:nvPicPr>
          <p:cNvPr id="4" name="Picture 6" descr="ANd9GcTu5fTik6n2DveXafzcwtYPc4j3530wlS2HWDqtEBrs4SufMKK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508566" y="6193306"/>
            <a:ext cx="1683434" cy="6646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4198617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Metody manualne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Fizjoterapia</a:t>
            </a:r>
          </a:p>
          <a:p>
            <a:r>
              <a:rPr lang="pl-PL" dirty="0"/>
              <a:t>Osteopatia</a:t>
            </a:r>
          </a:p>
          <a:p>
            <a:r>
              <a:rPr lang="pl-PL" dirty="0"/>
              <a:t>Masaże ciała</a:t>
            </a:r>
          </a:p>
          <a:p>
            <a:r>
              <a:rPr lang="pl-PL" dirty="0"/>
              <a:t>Wykorzystanie mat do akupresury</a:t>
            </a:r>
          </a:p>
          <a:p>
            <a:r>
              <a:rPr lang="pl-PL" dirty="0"/>
              <a:t>Pozycja antygrawitacyjna</a:t>
            </a:r>
          </a:p>
          <a:p>
            <a:r>
              <a:rPr lang="pl-PL" dirty="0"/>
              <a:t>Ćwiczenia oddechowe</a:t>
            </a:r>
          </a:p>
          <a:p>
            <a:r>
              <a:rPr lang="pl-PL" dirty="0"/>
              <a:t>Ćwiczenia rozciągające i rotacyjne stawów</a:t>
            </a:r>
          </a:p>
          <a:p>
            <a:r>
              <a:rPr lang="pl-PL" dirty="0"/>
              <a:t>Walka ze stresem (np. aktywność fizyczna lub hobby)</a:t>
            </a:r>
            <a:endParaRPr lang="en-US" dirty="0"/>
          </a:p>
        </p:txBody>
      </p:sp>
      <p:pic>
        <p:nvPicPr>
          <p:cNvPr id="4" name="Picture 6" descr="ANd9GcTu5fTik6n2DveXafzcwtYPc4j3530wlS2HWDqtEBrs4SufMKK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508566" y="6193306"/>
            <a:ext cx="1683434" cy="6646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2094033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Farmakologiczne możliwości leczenia nadwagi i otyłości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pl-PL" dirty="0"/>
              <a:t>Inhibitory lipaz z przewodu pokarmowego (</a:t>
            </a:r>
            <a:r>
              <a:rPr lang="pl-PL" dirty="0" err="1"/>
              <a:t>orlistat</a:t>
            </a:r>
            <a:r>
              <a:rPr lang="pl-PL" dirty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/>
              <a:t>Chlorowodorek </a:t>
            </a:r>
            <a:r>
              <a:rPr lang="pl-PL" dirty="0" err="1"/>
              <a:t>naltreksonu</a:t>
            </a:r>
            <a:r>
              <a:rPr lang="pl-PL" dirty="0"/>
              <a:t> i chlorowodorek </a:t>
            </a:r>
            <a:r>
              <a:rPr lang="pl-PL" dirty="0" err="1"/>
              <a:t>bupropionu</a:t>
            </a:r>
            <a:r>
              <a:rPr lang="pl-PL" dirty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/>
              <a:t>Analog </a:t>
            </a:r>
            <a:r>
              <a:rPr lang="pl-PL" dirty="0" err="1"/>
              <a:t>glukagonopodobnego</a:t>
            </a:r>
            <a:r>
              <a:rPr lang="pl-PL" dirty="0"/>
              <a:t> peptydu 1 (</a:t>
            </a:r>
            <a:r>
              <a:rPr lang="pl-PL" dirty="0" err="1"/>
              <a:t>liraglutyd</a:t>
            </a:r>
            <a:r>
              <a:rPr lang="pl-PL" dirty="0"/>
              <a:t>)</a:t>
            </a:r>
          </a:p>
        </p:txBody>
      </p:sp>
      <p:pic>
        <p:nvPicPr>
          <p:cNvPr id="4" name="Picture 6" descr="ANd9GcTu5fTik6n2DveXafzcwtYPc4j3530wlS2HWDqtEBrs4SufMKK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508566" y="6193306"/>
            <a:ext cx="1683434" cy="6646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0392735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Inhibitory lipaz z przewodu pokarmowego (</a:t>
            </a:r>
            <a:r>
              <a:rPr lang="pl-PL" dirty="0" err="1"/>
              <a:t>orlistat</a:t>
            </a:r>
            <a:r>
              <a:rPr lang="pl-PL" dirty="0"/>
              <a:t>)</a:t>
            </a:r>
            <a:br>
              <a:rPr lang="pl-PL" dirty="0"/>
            </a:br>
            <a:endParaRPr lang="en-US" dirty="0"/>
          </a:p>
        </p:txBody>
      </p:sp>
      <p:sp>
        <p:nvSpPr>
          <p:cNvPr id="5" name="Symbol zastępczy zawartości 4"/>
          <p:cNvSpPr>
            <a:spLocks noGrp="1"/>
          </p:cNvSpPr>
          <p:nvPr>
            <p:ph sz="half" idx="2"/>
          </p:nvPr>
        </p:nvSpPr>
        <p:spPr>
          <a:xfrm>
            <a:off x="953035" y="1653886"/>
            <a:ext cx="9981128" cy="435133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l-PL" u="sng" dirty="0"/>
              <a:t>Mechanizm działania</a:t>
            </a:r>
          </a:p>
          <a:p>
            <a:pPr marL="0" indent="0">
              <a:buNone/>
            </a:pPr>
            <a:r>
              <a:rPr lang="pl-PL" dirty="0"/>
              <a:t>hamuje działanie lipazy żołądkowej, trzustkowej i jelitowej -- &gt; brak trawienia tłuszczów -- &gt;zapobiega więc wchłanianiu przyjętego z pożywieniem tłuszczu.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u="sng" dirty="0"/>
              <a:t>Wskazania</a:t>
            </a:r>
          </a:p>
          <a:p>
            <a:pPr marL="0" indent="0">
              <a:buNone/>
            </a:pPr>
            <a:r>
              <a:rPr lang="pl-PL" dirty="0"/>
              <a:t>środek zmniejszający masę ciała u osób dorosłych z nadwagą (BMI ≥28 kg/m2 )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u="sng" dirty="0"/>
              <a:t>Dawkowanie</a:t>
            </a:r>
          </a:p>
          <a:p>
            <a:pPr marL="0" indent="0">
              <a:buNone/>
            </a:pPr>
            <a:r>
              <a:rPr lang="pl-PL" dirty="0"/>
              <a:t>1 tabl. 60 mg 3 x dziennie</a:t>
            </a:r>
          </a:p>
          <a:p>
            <a:endParaRPr lang="en-US" dirty="0"/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1436" y="4306595"/>
            <a:ext cx="3834079" cy="2551405"/>
          </a:xfrm>
          <a:prstGeom prst="rect">
            <a:avLst/>
          </a:prstGeom>
        </p:spPr>
      </p:pic>
      <p:pic>
        <p:nvPicPr>
          <p:cNvPr id="7" name="Picture 6" descr="ANd9GcTu5fTik6n2DveXafzcwtYPc4j3530wlS2HWDqtEBrs4SufMKK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508566" y="6193306"/>
            <a:ext cx="1683434" cy="6646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5707851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u="sng" dirty="0"/>
              <a:t>Przeciwwskazania </a:t>
            </a:r>
          </a:p>
          <a:p>
            <a:r>
              <a:rPr lang="pl-PL" dirty="0"/>
              <a:t>znana nadwrażliwość na </a:t>
            </a:r>
            <a:r>
              <a:rPr lang="pl-PL" dirty="0" err="1"/>
              <a:t>orlistat</a:t>
            </a:r>
            <a:r>
              <a:rPr lang="pl-PL" dirty="0"/>
              <a:t> lub jakąkolwiek substancję pomocniczą. </a:t>
            </a:r>
          </a:p>
          <a:p>
            <a:r>
              <a:rPr lang="pl-PL" dirty="0"/>
              <a:t>równoczesne stosowanie </a:t>
            </a:r>
            <a:r>
              <a:rPr lang="pl-PL" dirty="0" err="1"/>
              <a:t>cyklosporyny</a:t>
            </a:r>
            <a:endParaRPr lang="pl-PL" dirty="0"/>
          </a:p>
          <a:p>
            <a:r>
              <a:rPr lang="pl-PL" dirty="0"/>
              <a:t>przewlekły zespół złego wchłaniania</a:t>
            </a:r>
          </a:p>
          <a:p>
            <a:r>
              <a:rPr lang="pl-PL" dirty="0" err="1"/>
              <a:t>cholestaza</a:t>
            </a:r>
            <a:r>
              <a:rPr lang="pl-PL" dirty="0"/>
              <a:t> </a:t>
            </a:r>
          </a:p>
          <a:p>
            <a:r>
              <a:rPr lang="pl-PL" dirty="0"/>
              <a:t>ciąża i karmienie piersią</a:t>
            </a:r>
          </a:p>
          <a:p>
            <a:r>
              <a:rPr lang="pl-PL" dirty="0"/>
              <a:t>równoczesne stosowanie </a:t>
            </a:r>
            <a:r>
              <a:rPr lang="pl-PL" dirty="0" err="1"/>
              <a:t>warfaryny</a:t>
            </a:r>
            <a:r>
              <a:rPr lang="pl-PL" dirty="0"/>
              <a:t> lub innych doustnych leków przeciwzakrzepowych</a:t>
            </a:r>
            <a:endParaRPr lang="en-US" dirty="0"/>
          </a:p>
        </p:txBody>
      </p:sp>
      <p:pic>
        <p:nvPicPr>
          <p:cNvPr id="4" name="Picture 6" descr="ANd9GcTu5fTik6n2DveXafzcwtYPc4j3530wlS2HWDqtEBrs4SufMKK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508566" y="6193306"/>
            <a:ext cx="1683434" cy="6646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8098938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u="sng" dirty="0"/>
              <a:t>Działania niepożądane</a:t>
            </a:r>
          </a:p>
          <a:p>
            <a:pPr marL="0" indent="0">
              <a:buNone/>
            </a:pPr>
            <a:r>
              <a:rPr lang="pl-PL" dirty="0"/>
              <a:t>głównie pochodzenia żołądkowo-jelitowego, mają na ogół łagodny przebieg i przemijający charakter. Spożywanie żywności ubogiej w tłuszcze zmniejsza prawdopodobieństwo wystąpienia żołądkowo-jelitowych działań niepożądanych.</a:t>
            </a:r>
            <a:endParaRPr lang="en-US" dirty="0"/>
          </a:p>
        </p:txBody>
      </p:sp>
      <p:pic>
        <p:nvPicPr>
          <p:cNvPr id="4" name="Picture 6" descr="ANd9GcTu5fTik6n2DveXafzcwtYPc4j3530wlS2HWDqtEBrs4SufMKK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508566" y="6193306"/>
            <a:ext cx="1683434" cy="6646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9822147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Chlorowodorek </a:t>
            </a:r>
            <a:r>
              <a:rPr lang="pl-PL" dirty="0" err="1"/>
              <a:t>bupropionu</a:t>
            </a:r>
            <a:r>
              <a:rPr lang="pl-PL" dirty="0"/>
              <a:t> i chlorowodorek </a:t>
            </a:r>
            <a:r>
              <a:rPr lang="pl-PL" dirty="0" err="1"/>
              <a:t>naltreksonu</a:t>
            </a:r>
            <a:br>
              <a:rPr lang="pl-PL" dirty="0"/>
            </a:b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631065" y="1442434"/>
            <a:ext cx="10972800" cy="509904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pl-PL" u="sng" dirty="0"/>
              <a:t>Mechanizm działania</a:t>
            </a:r>
          </a:p>
          <a:p>
            <a:pPr marL="0" indent="0">
              <a:buNone/>
            </a:pPr>
            <a:r>
              <a:rPr lang="pl-PL" dirty="0"/>
              <a:t>działa na układ nagrody oraz na ośrodki głodu i sytości w OUN (hamują apetyt, zwiększają uczucie sytości)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b="1" dirty="0" err="1"/>
              <a:t>Naltrekson</a:t>
            </a:r>
            <a:r>
              <a:rPr lang="pl-PL" b="1" dirty="0"/>
              <a:t>, </a:t>
            </a:r>
            <a:r>
              <a:rPr lang="pl-PL" dirty="0"/>
              <a:t>stosuje się go w leczeniu odwykowym od </a:t>
            </a:r>
            <a:r>
              <a:rPr lang="pl-PL" dirty="0" err="1"/>
              <a:t>opioidów</a:t>
            </a:r>
            <a:r>
              <a:rPr lang="pl-PL" dirty="0"/>
              <a:t> oraz w leczeniu uzależnień nieopioidowych, przede wszystkim od alkoholu. Lek ogranicza chęć do sięgania po alkohol u osób uzależnionych.</a:t>
            </a:r>
          </a:p>
          <a:p>
            <a:pPr marL="0" indent="0">
              <a:buNone/>
            </a:pPr>
            <a:r>
              <a:rPr lang="pl-PL" dirty="0"/>
              <a:t>Jest to antagonistą receptorów opioidowych µ, w mniejszym stopniu ĸ, a w najmniejszym ɣ.</a:t>
            </a:r>
          </a:p>
          <a:p>
            <a:pPr marL="0" indent="0">
              <a:buNone/>
            </a:pPr>
            <a:r>
              <a:rPr lang="pl-PL" b="1" dirty="0" err="1"/>
              <a:t>Bupropion</a:t>
            </a:r>
            <a:r>
              <a:rPr lang="pl-PL" dirty="0"/>
              <a:t> to lek przeciwdepresyjny, który stosuje się najczęściej u osób w depresji z zahamowaniem psychoruchowym. Stosuje się go również do leczenia uzależnienia od nikotyny. </a:t>
            </a:r>
          </a:p>
          <a:p>
            <a:pPr marL="0" indent="0">
              <a:buNone/>
            </a:pPr>
            <a:r>
              <a:rPr lang="pl-PL" dirty="0"/>
              <a:t>Jest to pochodna amfetamin należąca do </a:t>
            </a:r>
            <a:r>
              <a:rPr lang="el-GR" dirty="0"/>
              <a:t>β</a:t>
            </a:r>
            <a:r>
              <a:rPr lang="pl-PL" dirty="0"/>
              <a:t>-</a:t>
            </a:r>
            <a:r>
              <a:rPr lang="pl-PL" dirty="0" err="1"/>
              <a:t>ketoamfetamin</a:t>
            </a:r>
            <a:r>
              <a:rPr lang="pl-PL" dirty="0"/>
              <a:t>, lek zaliczany do grupy inhibitorów wychwytu zwrotnego dopaminy i noradrenaliny (noradrenalinę-dopaminę </a:t>
            </a:r>
            <a:r>
              <a:rPr lang="pl-PL" dirty="0" err="1"/>
              <a:t>reuptake</a:t>
            </a:r>
            <a:r>
              <a:rPr lang="pl-PL" dirty="0"/>
              <a:t> </a:t>
            </a:r>
            <a:r>
              <a:rPr lang="pl-PL" dirty="0" err="1"/>
              <a:t>ihibitor</a:t>
            </a:r>
            <a:r>
              <a:rPr lang="pl-PL" dirty="0"/>
              <a:t> – NDRI). Substancja jest również </a:t>
            </a:r>
            <a:r>
              <a:rPr lang="pl-PL" dirty="0" err="1"/>
              <a:t>niekompetycyjnym</a:t>
            </a:r>
            <a:r>
              <a:rPr lang="pl-PL" dirty="0"/>
              <a:t> antagonistą receptorów nikotynowych.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</p:txBody>
      </p:sp>
      <p:pic>
        <p:nvPicPr>
          <p:cNvPr id="5" name="Picture 6" descr="ANd9GcTu5fTik6n2DveXafzcwtYPc4j3530wlS2HWDqtEBrs4SufMKK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508566" y="6193306"/>
            <a:ext cx="1683434" cy="6646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1893898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6FC05C5-1939-45B6-BDB5-F3D7F62F59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000" dirty="0"/>
              <a:t>Skąd takie połączenie lekowe?</a:t>
            </a:r>
            <a:endParaRPr lang="en-US" sz="4000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F6DBA73-216A-4BEE-B720-F62412E802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/>
              <a:t>Zarówno w trakcie leczenia </a:t>
            </a:r>
            <a:r>
              <a:rPr lang="pl-PL" dirty="0" err="1"/>
              <a:t>bupropionem</a:t>
            </a:r>
            <a:r>
              <a:rPr lang="pl-PL" dirty="0"/>
              <a:t>, jak i </a:t>
            </a:r>
            <a:r>
              <a:rPr lang="pl-PL" dirty="0" err="1"/>
              <a:t>naltreksonem</a:t>
            </a:r>
            <a:r>
              <a:rPr lang="pl-PL" dirty="0"/>
              <a:t> w </a:t>
            </a:r>
            <a:r>
              <a:rPr lang="pl-PL" dirty="0" err="1"/>
              <a:t>monoterapii</a:t>
            </a:r>
            <a:r>
              <a:rPr lang="pl-PL" dirty="0"/>
              <a:t> obserwowano zmniejszenie masy ciała u części pacjentów. Zaobserwowano też synergistyczne działanie obydwu substancji na zmniejszenie masy ciała. Wreszcie obydwie substancje czynne są zarejestrowane w </a:t>
            </a:r>
            <a:r>
              <a:rPr lang="pl-PL" dirty="0" err="1"/>
              <a:t>monoterapii</a:t>
            </a:r>
            <a:r>
              <a:rPr lang="pl-PL" dirty="0"/>
              <a:t> w leczeniu uzależnień, a otyłość też można potraktować jako formę uzależnienia od jedzenia.</a:t>
            </a:r>
          </a:p>
          <a:p>
            <a:r>
              <a:rPr lang="pl-PL" dirty="0"/>
              <a:t>Lek dedykowany </a:t>
            </a:r>
            <a:r>
              <a:rPr lang="pl-PL" u="sng" dirty="0"/>
              <a:t>dla pacjentów z otyłością, którzy jedzą pod wpływem emocji</a:t>
            </a:r>
          </a:p>
          <a:p>
            <a:r>
              <a:rPr lang="pl-PL" dirty="0"/>
              <a:t>Warto podkreślić, że w leczeniu alkoholizmu i depresji stosuje się wyższe dawki leków </a:t>
            </a:r>
          </a:p>
          <a:p>
            <a:endParaRPr lang="pl-PL" u="sng" dirty="0"/>
          </a:p>
          <a:p>
            <a:endParaRPr lang="en-US" dirty="0"/>
          </a:p>
        </p:txBody>
      </p:sp>
      <p:pic>
        <p:nvPicPr>
          <p:cNvPr id="4" name="Picture 6" descr="ANd9GcTu5fTik6n2DveXafzcwtYPc4j3530wlS2HWDqtEBrs4SufMKKn">
            <a:extLst>
              <a:ext uri="{FF2B5EF4-FFF2-40B4-BE49-F238E27FC236}">
                <a16:creationId xmlns:a16="http://schemas.microsoft.com/office/drawing/2014/main" id="{8CC17FCB-7E23-4874-8963-C53C3364CD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508566" y="6193306"/>
            <a:ext cx="1683434" cy="6646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0053971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633B1D9-50F5-4846-B556-05F653775D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2B42FD6-3F83-477A-956B-A6700376DA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u="sng" dirty="0"/>
              <a:t>Wskazania </a:t>
            </a:r>
          </a:p>
          <a:p>
            <a:r>
              <a:rPr lang="pl-PL" dirty="0"/>
              <a:t>BMI ≥ 30 kg/m2 (otyłość), </a:t>
            </a:r>
          </a:p>
          <a:p>
            <a:r>
              <a:rPr lang="pl-PL" dirty="0"/>
              <a:t>BMI &gt; 27 kg/m2 (nadwaga) jeśli u pacjenta występuje jedna lub więcej chorób towarzyszących otyłości (np. cukrzyca typu 2, </a:t>
            </a:r>
            <a:r>
              <a:rPr lang="pl-PL" dirty="0" err="1"/>
              <a:t>dyslipidemia</a:t>
            </a:r>
            <a:r>
              <a:rPr lang="pl-PL" dirty="0"/>
              <a:t>, wyrównane nadciśnienie tętnicze).</a:t>
            </a:r>
          </a:p>
          <a:p>
            <a:endParaRPr lang="en-US" dirty="0"/>
          </a:p>
        </p:txBody>
      </p:sp>
      <p:pic>
        <p:nvPicPr>
          <p:cNvPr id="4" name="Picture 6" descr="ANd9GcTu5fTik6n2DveXafzcwtYPc4j3530wlS2HWDqtEBrs4SufMKKn">
            <a:extLst>
              <a:ext uri="{FF2B5EF4-FFF2-40B4-BE49-F238E27FC236}">
                <a16:creationId xmlns:a16="http://schemas.microsoft.com/office/drawing/2014/main" id="{4AFB1F65-2B53-4C66-8B73-4706E7536A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508566" y="6193306"/>
            <a:ext cx="1683434" cy="6646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731843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6195646" cy="4351338"/>
          </a:xfrm>
        </p:spPr>
        <p:txBody>
          <a:bodyPr/>
          <a:lstStyle/>
          <a:p>
            <a:pPr marL="0" indent="0">
              <a:buNone/>
            </a:pPr>
            <a:r>
              <a:rPr lang="pl-PL" u="sng" dirty="0"/>
              <a:t>Schemat dawkowania:</a:t>
            </a:r>
          </a:p>
          <a:p>
            <a:pPr marL="0" indent="0">
              <a:buNone/>
            </a:pPr>
            <a:r>
              <a:rPr lang="pl-PL" dirty="0"/>
              <a:t>tabletka 8 + 90 mg</a:t>
            </a:r>
          </a:p>
          <a:p>
            <a:pPr marL="0" indent="0">
              <a:buNone/>
            </a:pPr>
            <a:r>
              <a:rPr lang="pl-PL" dirty="0"/>
              <a:t>I tydzień leczenia: 1-0-0</a:t>
            </a:r>
          </a:p>
          <a:p>
            <a:pPr marL="0" indent="0">
              <a:buNone/>
            </a:pPr>
            <a:r>
              <a:rPr lang="pl-PL" dirty="0"/>
              <a:t>II tydzień leczenia: 1-0-1</a:t>
            </a:r>
          </a:p>
          <a:p>
            <a:pPr marL="0" indent="0">
              <a:buNone/>
            </a:pPr>
            <a:r>
              <a:rPr lang="pl-PL" dirty="0"/>
              <a:t>III tydzień leczenia: 2-0-1</a:t>
            </a:r>
          </a:p>
          <a:p>
            <a:pPr marL="0" indent="0">
              <a:buNone/>
            </a:pPr>
            <a:r>
              <a:rPr lang="pl-PL" dirty="0"/>
              <a:t>IV tydzień leczenia i następne: 2-0-2</a:t>
            </a:r>
            <a:endParaRPr lang="en-US" dirty="0"/>
          </a:p>
          <a:p>
            <a:endParaRPr lang="en-US" dirty="0"/>
          </a:p>
        </p:txBody>
      </p:sp>
      <p:pic>
        <p:nvPicPr>
          <p:cNvPr id="5" name="Symbol zastępczy zawartości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4244" y="3084747"/>
            <a:ext cx="2667000" cy="1714500"/>
          </a:xfrm>
          <a:prstGeom prst="rect">
            <a:avLst/>
          </a:prstGeom>
        </p:spPr>
      </p:pic>
      <p:pic>
        <p:nvPicPr>
          <p:cNvPr id="6" name="Picture 6" descr="ANd9GcTu5fTik6n2DveXafzcwtYPc4j3530wlS2HWDqtEBrs4SufMKK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508566" y="6193306"/>
            <a:ext cx="1683434" cy="6646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1260629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44583" y="483327"/>
            <a:ext cx="10794887" cy="6097778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endParaRPr lang="pl-PL" sz="3400" u="sng" dirty="0"/>
          </a:p>
          <a:p>
            <a:pPr marL="0" indent="0">
              <a:buNone/>
            </a:pPr>
            <a:r>
              <a:rPr lang="pl-PL" sz="3500" u="sng" dirty="0" err="1"/>
              <a:t>Przciwwskazania</a:t>
            </a:r>
            <a:endParaRPr lang="pl-PL" sz="3500" u="sng" dirty="0"/>
          </a:p>
          <a:p>
            <a:r>
              <a:rPr lang="pl-PL" sz="3200" dirty="0"/>
              <a:t>nadwrażliwość na substancję czynną lub na którąkolwiek substancję pomocniczą wymienioną </a:t>
            </a:r>
          </a:p>
          <a:p>
            <a:r>
              <a:rPr lang="pl-PL" sz="3200" dirty="0"/>
              <a:t>niewyrównane nadciśnienie tętnicze </a:t>
            </a:r>
          </a:p>
          <a:p>
            <a:r>
              <a:rPr lang="pl-PL" sz="3200" dirty="0"/>
              <a:t>padaczka obecnie lub napady w wywiadzie</a:t>
            </a:r>
          </a:p>
          <a:p>
            <a:r>
              <a:rPr lang="pl-PL" sz="3200" dirty="0"/>
              <a:t>guz nowotworowy w ośrodkowym układzie nerwowym </a:t>
            </a:r>
          </a:p>
          <a:p>
            <a:r>
              <a:rPr lang="pl-PL" sz="3200" dirty="0"/>
              <a:t>okres bezpośrednio po nagłym odstawieniu alkoholu lub </a:t>
            </a:r>
            <a:r>
              <a:rPr lang="pl-PL" sz="3200" dirty="0" err="1"/>
              <a:t>benzodiazepin</a:t>
            </a:r>
            <a:r>
              <a:rPr lang="pl-PL" sz="3200" dirty="0"/>
              <a:t> u osoby uzależnionej.</a:t>
            </a:r>
          </a:p>
          <a:p>
            <a:r>
              <a:rPr lang="pl-PL" sz="3200" dirty="0"/>
              <a:t>choroba afektywna dwubiegunowa w wywiadzie</a:t>
            </a:r>
          </a:p>
          <a:p>
            <a:r>
              <a:rPr lang="pl-PL" sz="3200" dirty="0"/>
              <a:t>przyjmowanie </a:t>
            </a:r>
            <a:r>
              <a:rPr lang="pl-PL" sz="3200" dirty="0" err="1"/>
              <a:t>bupropionu</a:t>
            </a:r>
            <a:r>
              <a:rPr lang="pl-PL" sz="3200" dirty="0"/>
              <a:t> lub </a:t>
            </a:r>
            <a:r>
              <a:rPr lang="pl-PL" sz="3200" dirty="0" err="1"/>
              <a:t>naltreksonu</a:t>
            </a:r>
            <a:r>
              <a:rPr lang="pl-PL" sz="3200" dirty="0"/>
              <a:t> w innym wskazaniu aniżeli obniżenie masy ciała</a:t>
            </a:r>
          </a:p>
          <a:p>
            <a:r>
              <a:rPr lang="pl-PL" sz="3200" dirty="0"/>
              <a:t>żarłoczność psychiczna lub jadłowstręt psychiczny — występujące obecnie lub w przeszłości. </a:t>
            </a:r>
          </a:p>
          <a:p>
            <a:r>
              <a:rPr lang="pl-PL" sz="3200" dirty="0"/>
              <a:t>uzależnienie od długotrwale przyjmowanych </a:t>
            </a:r>
            <a:r>
              <a:rPr lang="pl-PL" sz="3200" dirty="0" err="1"/>
              <a:t>opioidów</a:t>
            </a:r>
            <a:r>
              <a:rPr lang="pl-PL" sz="3200" dirty="0"/>
              <a:t> lub agonistów opiatów (np. metadonu) oraz okres bezpośrednio po nagłym odstawieniu opiatów u osoby uzależnionej.</a:t>
            </a:r>
          </a:p>
          <a:p>
            <a:r>
              <a:rPr lang="pl-PL" sz="3200" dirty="0"/>
              <a:t>przyjmowanie inhibitorów monoaminooksydazy (inhibitorów MAO). Od odstawienia inhibitorów MAO do rozpoczęcia przyjmowania skojarzenia </a:t>
            </a:r>
            <a:r>
              <a:rPr lang="pl-PL" sz="3200" dirty="0" err="1"/>
              <a:t>naltrekson</a:t>
            </a:r>
            <a:r>
              <a:rPr lang="pl-PL" sz="3200" dirty="0"/>
              <a:t> + </a:t>
            </a:r>
            <a:r>
              <a:rPr lang="pl-PL" sz="3200" dirty="0" err="1"/>
              <a:t>bupropion</a:t>
            </a:r>
            <a:r>
              <a:rPr lang="pl-PL" sz="3200" dirty="0"/>
              <a:t> powinno upłynąć co najmniej 14 dni. </a:t>
            </a:r>
          </a:p>
          <a:p>
            <a:r>
              <a:rPr lang="pl-PL" sz="3200" dirty="0"/>
              <a:t>ciężkie zaburzenia czynności wątroby</a:t>
            </a:r>
          </a:p>
          <a:p>
            <a:r>
              <a:rPr lang="pl-PL" sz="3200" dirty="0"/>
              <a:t>schyłkowa niewydolność nerek lub ciężkie zaburzenia czynności nerek</a:t>
            </a:r>
            <a:endParaRPr lang="en-US" sz="3200" dirty="0"/>
          </a:p>
        </p:txBody>
      </p:sp>
      <p:pic>
        <p:nvPicPr>
          <p:cNvPr id="4" name="Picture 6" descr="ANd9GcTu5fTik6n2DveXafzcwtYPc4j3530wlS2HWDqtEBrs4SufMKK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508566" y="6193306"/>
            <a:ext cx="1683434" cy="6646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829765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Otyłość - epidemiologia</a:t>
            </a:r>
            <a:endParaRPr lang="en-US" dirty="0"/>
          </a:p>
        </p:txBody>
      </p:sp>
      <p:pic>
        <p:nvPicPr>
          <p:cNvPr id="4" name="Symbol zastępczy zawartości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/>
        </p:blipFill>
        <p:spPr>
          <a:xfrm>
            <a:off x="1744662" y="1825625"/>
            <a:ext cx="8702676" cy="4351338"/>
          </a:xfrm>
          <a:prstGeom prst="rect">
            <a:avLst/>
          </a:prstGeom>
        </p:spPr>
      </p:pic>
      <p:pic>
        <p:nvPicPr>
          <p:cNvPr id="6" name="Picture 6" descr="ANd9GcTu5fTik6n2DveXafzcwtYPc4j3530wlS2HWDqtEBrs4SufMKK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508566" y="6193306"/>
            <a:ext cx="1683434" cy="6646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6070564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sz="2400" u="sng" dirty="0"/>
              <a:t>Działania niepożądane (najczęstsze)</a:t>
            </a:r>
          </a:p>
          <a:p>
            <a:r>
              <a:rPr lang="pl-PL" sz="2400" dirty="0"/>
              <a:t>nudności, zaparcie, wymioty</a:t>
            </a:r>
          </a:p>
          <a:p>
            <a:r>
              <a:rPr lang="pl-PL" sz="2400" dirty="0"/>
              <a:t>bezsenność</a:t>
            </a:r>
          </a:p>
          <a:p>
            <a:r>
              <a:rPr lang="pl-PL" sz="2400" dirty="0"/>
              <a:t>bóle i zawroty głowy</a:t>
            </a:r>
          </a:p>
          <a:p>
            <a:r>
              <a:rPr lang="pl-PL" sz="2400" dirty="0"/>
              <a:t>suchość w jamie ustnej</a:t>
            </a:r>
          </a:p>
          <a:p>
            <a:r>
              <a:rPr lang="pl-PL" sz="2400" dirty="0"/>
              <a:t>zaburzenia równowagi</a:t>
            </a:r>
          </a:p>
          <a:p>
            <a:r>
              <a:rPr lang="pl-PL" sz="2400" dirty="0"/>
              <a:t>napady drgawkowe i in.</a:t>
            </a:r>
            <a:endParaRPr lang="en-US" sz="2400" dirty="0"/>
          </a:p>
        </p:txBody>
      </p:sp>
      <p:pic>
        <p:nvPicPr>
          <p:cNvPr id="4" name="Picture 6" descr="ANd9GcTu5fTik6n2DveXafzcwtYPc4j3530wlS2HWDqtEBrs4SufMKK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508566" y="6193306"/>
            <a:ext cx="1683434" cy="6646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8097070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199" y="365125"/>
            <a:ext cx="10971727" cy="1325563"/>
          </a:xfrm>
        </p:spPr>
        <p:txBody>
          <a:bodyPr>
            <a:normAutofit fontScale="90000"/>
          </a:bodyPr>
          <a:lstStyle/>
          <a:p>
            <a:r>
              <a:rPr lang="pl-PL" dirty="0"/>
              <a:t>Analog </a:t>
            </a:r>
            <a:r>
              <a:rPr lang="pl-PL" dirty="0" err="1"/>
              <a:t>glukagonopodobnego</a:t>
            </a:r>
            <a:r>
              <a:rPr lang="pl-PL" dirty="0"/>
              <a:t> peptydu 1 (</a:t>
            </a:r>
            <a:r>
              <a:rPr lang="pl-PL" dirty="0" err="1"/>
              <a:t>liraglutyd</a:t>
            </a:r>
            <a:r>
              <a:rPr lang="pl-PL" dirty="0"/>
              <a:t>)</a:t>
            </a:r>
            <a:br>
              <a:rPr lang="pl-PL" dirty="0"/>
            </a:br>
            <a:endParaRPr lang="en-US" dirty="0"/>
          </a:p>
        </p:txBody>
      </p:sp>
      <p:sp>
        <p:nvSpPr>
          <p:cNvPr id="7" name="Symbol zastępczy zawartości 6"/>
          <p:cNvSpPr>
            <a:spLocks noGrp="1"/>
          </p:cNvSpPr>
          <p:nvPr>
            <p:ph sz="half" idx="2"/>
          </p:nvPr>
        </p:nvSpPr>
        <p:spPr>
          <a:xfrm>
            <a:off x="717452" y="1690688"/>
            <a:ext cx="10899292" cy="482602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l-PL" sz="2400" u="sng" dirty="0"/>
              <a:t>Mechanizm działania</a:t>
            </a:r>
          </a:p>
          <a:p>
            <a:pPr marL="0" indent="0">
              <a:buNone/>
            </a:pPr>
            <a:r>
              <a:rPr lang="pl-PL" sz="2400" dirty="0"/>
              <a:t>analogi GLP-1 to leki </a:t>
            </a:r>
            <a:r>
              <a:rPr lang="pl-PL" sz="2400" dirty="0" err="1"/>
              <a:t>inkretynowe</a:t>
            </a:r>
            <a:r>
              <a:rPr lang="pl-PL" sz="2400" dirty="0"/>
              <a:t>, które naśladują działanie hormonu </a:t>
            </a:r>
            <a:r>
              <a:rPr lang="pl-PL" sz="2400" dirty="0" err="1"/>
              <a:t>inkretynowego</a:t>
            </a:r>
            <a:r>
              <a:rPr lang="pl-PL" sz="2400" dirty="0"/>
              <a:t> – </a:t>
            </a:r>
            <a:r>
              <a:rPr lang="pl-PL" sz="2400" dirty="0" err="1"/>
              <a:t>glukagonopodobnego</a:t>
            </a:r>
            <a:r>
              <a:rPr lang="pl-PL" sz="2400" dirty="0"/>
              <a:t> peptydu 1 (</a:t>
            </a:r>
            <a:r>
              <a:rPr lang="pl-PL" sz="2400" dirty="0" err="1"/>
              <a:t>glucagon-like</a:t>
            </a:r>
            <a:r>
              <a:rPr lang="pl-PL" sz="2400" dirty="0"/>
              <a:t> peptide-1 – GLP-1). GLP-1 to hormony przewodu pokarmowego wydzielane przez komórki L jelita krętego i proksymalnej części okrężnicy w odpowiedzi na przyjęcie posiłku.GLP-1 stymulują posiłkowe wydzielanie insuliny i hamowanie sekrecji glukagonu, spowalniają opróżnianie żołądka, a także aktywują podwzgórzowy ośrodek sytości i hamują ośrodek głodu</a:t>
            </a:r>
          </a:p>
          <a:p>
            <a:pPr marL="0" indent="0">
              <a:buNone/>
            </a:pPr>
            <a:r>
              <a:rPr lang="pl-PL" sz="2400" u="sng" dirty="0"/>
              <a:t>Wskazania</a:t>
            </a:r>
          </a:p>
          <a:p>
            <a:r>
              <a:rPr lang="pl-PL" sz="2400" dirty="0"/>
              <a:t>BMI ≥30 kg/m² </a:t>
            </a:r>
          </a:p>
          <a:p>
            <a:r>
              <a:rPr lang="pl-PL" sz="2400" dirty="0"/>
              <a:t>BMI ≥27 kg/m² (nadwaga) z przynajmniej jedną chorobą współistniejącą związaną z nieprawidłową masą ciała, taką jak </a:t>
            </a:r>
            <a:r>
              <a:rPr lang="pl-PL" sz="2400" u="sng" dirty="0"/>
              <a:t>zaburzenia gospodarki węglowodanowej (stan </a:t>
            </a:r>
            <a:r>
              <a:rPr lang="pl-PL" sz="2400" u="sng" dirty="0" err="1"/>
              <a:t>przedcukrzycowy</a:t>
            </a:r>
            <a:r>
              <a:rPr lang="pl-PL" sz="2400" u="sng" dirty="0"/>
              <a:t> lub cukrzyca typu 2), </a:t>
            </a:r>
            <a:r>
              <a:rPr lang="pl-PL" sz="2400" dirty="0"/>
              <a:t>nadciśnienie tętnicze, </a:t>
            </a:r>
            <a:r>
              <a:rPr lang="pl-PL" sz="2400" dirty="0" err="1"/>
              <a:t>dyslipidemia</a:t>
            </a:r>
            <a:r>
              <a:rPr lang="pl-PL" sz="2400" dirty="0"/>
              <a:t> lub obturacyjny bezdech senny </a:t>
            </a:r>
          </a:p>
          <a:p>
            <a:pPr marL="0" indent="0">
              <a:buNone/>
            </a:pPr>
            <a:endParaRPr lang="pl-PL" dirty="0"/>
          </a:p>
        </p:txBody>
      </p:sp>
      <p:pic>
        <p:nvPicPr>
          <p:cNvPr id="4" name="Picture 6" descr="ANd9GcTu5fTik6n2DveXafzcwtYPc4j3530wlS2HWDqtEBrs4SufMKK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508566" y="6193306"/>
            <a:ext cx="1683434" cy="6646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055187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2308493"/>
          </a:xfrm>
        </p:spPr>
        <p:txBody>
          <a:bodyPr/>
          <a:lstStyle/>
          <a:p>
            <a:pPr marL="0" indent="0">
              <a:buNone/>
            </a:pPr>
            <a:r>
              <a:rPr lang="pl-PL" sz="2400" u="sng" dirty="0"/>
              <a:t>Dawkowanie</a:t>
            </a:r>
          </a:p>
          <a:p>
            <a:pPr marL="0" indent="0">
              <a:buNone/>
            </a:pPr>
            <a:r>
              <a:rPr lang="pl-PL" sz="2400" dirty="0"/>
              <a:t>podskórnie 1 zastrzyk dziennie</a:t>
            </a:r>
          </a:p>
          <a:p>
            <a:endParaRPr lang="pl-PL" dirty="0"/>
          </a:p>
          <a:p>
            <a:endParaRPr lang="en-US" dirty="0"/>
          </a:p>
        </p:txBody>
      </p:sp>
      <p:pic>
        <p:nvPicPr>
          <p:cNvPr id="5" name="Symbol zastępczy zawartości 5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2759" y="4678439"/>
            <a:ext cx="3613597" cy="1897138"/>
          </a:xfrm>
        </p:spPr>
      </p:pic>
      <p:pic>
        <p:nvPicPr>
          <p:cNvPr id="6" name="Obraz 5"/>
          <p:cNvPicPr>
            <a:picLocks noChangeAspect="1"/>
          </p:cNvPicPr>
          <p:nvPr/>
        </p:nvPicPr>
        <p:blipFill rotWithShape="1">
          <a:blip r:embed="rId3"/>
          <a:srcRect l="36127" t="37327" r="20846" b="45538"/>
          <a:stretch/>
        </p:blipFill>
        <p:spPr>
          <a:xfrm>
            <a:off x="515634" y="2823284"/>
            <a:ext cx="9992932" cy="2237426"/>
          </a:xfrm>
          <a:prstGeom prst="rect">
            <a:avLst/>
          </a:prstGeom>
        </p:spPr>
      </p:pic>
      <p:pic>
        <p:nvPicPr>
          <p:cNvPr id="7" name="Picture 6" descr="ANd9GcTu5fTik6n2DveXafzcwtYPc4j3530wlS2HWDqtEBrs4SufMKKn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508566" y="6193306"/>
            <a:ext cx="1683434" cy="6646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5622358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zawartości 5"/>
          <p:cNvSpPr>
            <a:spLocks noGrp="1"/>
          </p:cNvSpPr>
          <p:nvPr>
            <p:ph idx="1"/>
          </p:nvPr>
        </p:nvSpPr>
        <p:spPr>
          <a:xfrm>
            <a:off x="682580" y="824248"/>
            <a:ext cx="10671220" cy="5352715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pl-PL" u="sng" dirty="0"/>
              <a:t>Przeciwwskazania</a:t>
            </a:r>
          </a:p>
          <a:p>
            <a:r>
              <a:rPr lang="pl-PL" dirty="0"/>
              <a:t>nadwrażliwość na </a:t>
            </a:r>
            <a:r>
              <a:rPr lang="pl-PL" dirty="0" err="1"/>
              <a:t>liraglutyd</a:t>
            </a:r>
            <a:r>
              <a:rPr lang="pl-PL" dirty="0"/>
              <a:t> lub na którąkolwiek substancję pomocniczą wymienioną </a:t>
            </a:r>
          </a:p>
          <a:p>
            <a:endParaRPr lang="pl-PL" dirty="0"/>
          </a:p>
          <a:p>
            <a:pPr marL="0" indent="0">
              <a:buNone/>
            </a:pPr>
            <a:r>
              <a:rPr lang="pl-PL" u="sng" dirty="0"/>
              <a:t>Działania niepożądane (najczęstsze)</a:t>
            </a:r>
          </a:p>
          <a:p>
            <a:r>
              <a:rPr lang="pl-PL" dirty="0"/>
              <a:t>nudności, wymioty, biegunka, zaparcia</a:t>
            </a:r>
          </a:p>
          <a:p>
            <a:r>
              <a:rPr lang="pl-PL" dirty="0"/>
              <a:t>suchość w jamie ustnej</a:t>
            </a:r>
          </a:p>
          <a:p>
            <a:r>
              <a:rPr lang="pl-PL" dirty="0"/>
              <a:t>dyspepsja</a:t>
            </a:r>
          </a:p>
          <a:p>
            <a:r>
              <a:rPr lang="pl-PL" dirty="0"/>
              <a:t>kamica żółciowa</a:t>
            </a:r>
          </a:p>
          <a:p>
            <a:r>
              <a:rPr lang="pl-PL" dirty="0"/>
              <a:t>hipoglikemia</a:t>
            </a:r>
          </a:p>
          <a:p>
            <a:r>
              <a:rPr lang="pl-PL" dirty="0"/>
              <a:t>bezsenność</a:t>
            </a:r>
          </a:p>
          <a:p>
            <a:r>
              <a:rPr lang="pl-PL" dirty="0"/>
              <a:t>reakcje w miejscu wstrzyknięcia</a:t>
            </a:r>
          </a:p>
          <a:p>
            <a:r>
              <a:rPr lang="pl-PL" dirty="0"/>
              <a:t>astenia</a:t>
            </a:r>
          </a:p>
          <a:p>
            <a:r>
              <a:rPr lang="pl-PL" dirty="0"/>
              <a:t>zmęczenie i in.</a:t>
            </a:r>
          </a:p>
          <a:p>
            <a:endParaRPr lang="en-US" u="sng" dirty="0"/>
          </a:p>
        </p:txBody>
      </p:sp>
      <p:pic>
        <p:nvPicPr>
          <p:cNvPr id="7" name="Picture 6" descr="ANd9GcTu5fTik6n2DveXafzcwtYPc4j3530wlS2HWDqtEBrs4SufMKK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508566" y="6193306"/>
            <a:ext cx="1683434" cy="6646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0096267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title"/>
          </p:nvPr>
        </p:nvSpPr>
        <p:spPr>
          <a:xfrm>
            <a:off x="592427" y="365125"/>
            <a:ext cx="11346287" cy="1325563"/>
          </a:xfrm>
        </p:spPr>
        <p:txBody>
          <a:bodyPr>
            <a:normAutofit/>
          </a:bodyPr>
          <a:lstStyle/>
          <a:p>
            <a:r>
              <a:rPr lang="pl-PL" sz="4000" dirty="0"/>
              <a:t>Analogi GLP-1 dostępne do leczenia </a:t>
            </a:r>
            <a:r>
              <a:rPr lang="pl-PL" sz="4000" u="sng" dirty="0"/>
              <a:t>cukrzycy</a:t>
            </a:r>
            <a:endParaRPr lang="en-US" sz="4000" u="sng" dirty="0"/>
          </a:p>
        </p:txBody>
      </p:sp>
      <p:sp>
        <p:nvSpPr>
          <p:cNvPr id="6" name="Symbol zastępczy zawartości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/>
          </a:p>
          <a:p>
            <a:endParaRPr lang="pl-PL" dirty="0"/>
          </a:p>
          <a:p>
            <a:endParaRPr lang="en-US" dirty="0"/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6156691"/>
              </p:ext>
            </p:extLst>
          </p:nvPr>
        </p:nvGraphicFramePr>
        <p:xfrm>
          <a:off x="592427" y="1440517"/>
          <a:ext cx="11007143" cy="4130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18953">
                  <a:extLst>
                    <a:ext uri="{9D8B030D-6E8A-4147-A177-3AD203B41FA5}">
                      <a16:colId xmlns:a16="http://schemas.microsoft.com/office/drawing/2014/main" val="476204341"/>
                    </a:ext>
                  </a:extLst>
                </a:gridCol>
                <a:gridCol w="1225945">
                  <a:extLst>
                    <a:ext uri="{9D8B030D-6E8A-4147-A177-3AD203B41FA5}">
                      <a16:colId xmlns:a16="http://schemas.microsoft.com/office/drawing/2014/main" val="2582132380"/>
                    </a:ext>
                  </a:extLst>
                </a:gridCol>
                <a:gridCol w="1572449">
                  <a:extLst>
                    <a:ext uri="{9D8B030D-6E8A-4147-A177-3AD203B41FA5}">
                      <a16:colId xmlns:a16="http://schemas.microsoft.com/office/drawing/2014/main" val="3393703811"/>
                    </a:ext>
                  </a:extLst>
                </a:gridCol>
                <a:gridCol w="1572449">
                  <a:extLst>
                    <a:ext uri="{9D8B030D-6E8A-4147-A177-3AD203B41FA5}">
                      <a16:colId xmlns:a16="http://schemas.microsoft.com/office/drawing/2014/main" val="3326138448"/>
                    </a:ext>
                  </a:extLst>
                </a:gridCol>
                <a:gridCol w="1572449">
                  <a:extLst>
                    <a:ext uri="{9D8B030D-6E8A-4147-A177-3AD203B41FA5}">
                      <a16:colId xmlns:a16="http://schemas.microsoft.com/office/drawing/2014/main" val="3457088716"/>
                    </a:ext>
                  </a:extLst>
                </a:gridCol>
                <a:gridCol w="1706759">
                  <a:extLst>
                    <a:ext uri="{9D8B030D-6E8A-4147-A177-3AD203B41FA5}">
                      <a16:colId xmlns:a16="http://schemas.microsoft.com/office/drawing/2014/main" val="2402363224"/>
                    </a:ext>
                  </a:extLst>
                </a:gridCol>
                <a:gridCol w="1438139">
                  <a:extLst>
                    <a:ext uri="{9D8B030D-6E8A-4147-A177-3AD203B41FA5}">
                      <a16:colId xmlns:a16="http://schemas.microsoft.com/office/drawing/2014/main" val="4188429731"/>
                    </a:ext>
                  </a:extLst>
                </a:gridCol>
              </a:tblGrid>
              <a:tr h="1217990"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Nazwa</a:t>
                      </a:r>
                      <a:r>
                        <a:rPr lang="pl-PL" baseline="0" dirty="0"/>
                        <a:t> </a:t>
                      </a:r>
                      <a:r>
                        <a:rPr lang="pl-PL" dirty="0" err="1"/>
                        <a:t>miedzynarodowa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Nazwa handlowa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Dawkowanie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Wpływ na redukcję masy ciała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Korzystny wpływ na ryzyko sercowo-naczyniowe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GFR</a:t>
                      </a:r>
                    </a:p>
                    <a:p>
                      <a:pPr algn="ctr"/>
                      <a:r>
                        <a:rPr lang="pl-PL" dirty="0"/>
                        <a:t>ml/min/1.73m2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Refundacja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41948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err="1"/>
                        <a:t>Liraglutyd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err="1"/>
                        <a:t>Victoza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raz dziennie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+++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+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-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94456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err="1"/>
                        <a:t>Semaglutyd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err="1"/>
                        <a:t>Ozempic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raz w tygodniu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+++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+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&gt;15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+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78323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err="1"/>
                        <a:t>Dulaglutyd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err="1"/>
                        <a:t>Trulicity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raz w tygodniu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++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+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&gt;15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+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6584918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pl-PL" dirty="0" err="1"/>
                        <a:t>Eksanatyd</a:t>
                      </a:r>
                      <a:r>
                        <a:rPr lang="pl-PL" dirty="0"/>
                        <a:t> BD</a:t>
                      </a:r>
                    </a:p>
                    <a:p>
                      <a:r>
                        <a:rPr lang="pl-PL" dirty="0" err="1"/>
                        <a:t>Eksanatyd</a:t>
                      </a:r>
                      <a:r>
                        <a:rPr lang="pl-PL" dirty="0"/>
                        <a:t> XR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err="1"/>
                        <a:t>Byetta</a:t>
                      </a:r>
                      <a:r>
                        <a:rPr lang="pl-PL" dirty="0"/>
                        <a:t>,</a:t>
                      </a:r>
                      <a:r>
                        <a:rPr lang="pl-PL" baseline="0" dirty="0"/>
                        <a:t> </a:t>
                      </a:r>
                    </a:p>
                    <a:p>
                      <a:r>
                        <a:rPr lang="pl-PL" baseline="0" dirty="0" err="1"/>
                        <a:t>Bydureon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/>
                        <a:t>dwa </a:t>
                      </a:r>
                      <a:r>
                        <a:rPr lang="pl-PL" dirty="0"/>
                        <a:t>razy dziennie</a:t>
                      </a:r>
                    </a:p>
                    <a:p>
                      <a:r>
                        <a:rPr lang="pl-PL" dirty="0"/>
                        <a:t>raz w tygodniu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++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&gt;30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-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95082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 err="1"/>
                        <a:t>Liksysenatyd</a:t>
                      </a:r>
                      <a:endParaRPr lang="pl-PL" dirty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err="1"/>
                        <a:t>Lyxumia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raz dziennie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+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&gt;30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-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9644605"/>
                  </a:ext>
                </a:extLst>
              </a:tr>
            </a:tbl>
          </a:graphicData>
        </a:graphic>
      </p:graphicFrame>
      <p:sp>
        <p:nvSpPr>
          <p:cNvPr id="3" name="pole tekstowe 2"/>
          <p:cNvSpPr txBox="1"/>
          <p:nvPr/>
        </p:nvSpPr>
        <p:spPr>
          <a:xfrm>
            <a:off x="628915" y="5471063"/>
            <a:ext cx="1093416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dirty="0">
                <a:solidFill>
                  <a:srgbClr val="FF0000"/>
                </a:solidFill>
              </a:rPr>
              <a:t>„Efekt uboczny” leczenia cukrzycy -- &gt; redukcja masy ciała</a:t>
            </a:r>
          </a:p>
          <a:p>
            <a:r>
              <a:rPr lang="pl-PL" sz="2000" dirty="0"/>
              <a:t>Zastosowanie analogów GLP-1 w leczeniu nadwagi/otyłości bez towarzyszącej cukrzycy innych niż </a:t>
            </a:r>
            <a:r>
              <a:rPr lang="pl-PL" sz="2000" dirty="0" err="1"/>
              <a:t>liraglutyd</a:t>
            </a:r>
            <a:r>
              <a:rPr lang="pl-PL" sz="2000" dirty="0"/>
              <a:t> &lt;</a:t>
            </a:r>
            <a:r>
              <a:rPr lang="pl-PL" sz="2000" dirty="0" err="1"/>
              <a:t>Saxenda</a:t>
            </a:r>
            <a:r>
              <a:rPr lang="pl-PL" sz="2000" dirty="0"/>
              <a:t>&gt; jest obecnie użyciem leku poza wskazaniami, </a:t>
            </a:r>
            <a:r>
              <a:rPr lang="pl-PL" sz="2000" dirty="0" err="1"/>
              <a:t>tj</a:t>
            </a:r>
            <a:r>
              <a:rPr lang="pl-PL" sz="2000" dirty="0"/>
              <a:t> </a:t>
            </a:r>
            <a:r>
              <a:rPr lang="pl-PL" sz="2000" dirty="0">
                <a:solidFill>
                  <a:srgbClr val="FF0000"/>
                </a:solidFill>
              </a:rPr>
              <a:t>OFF-LABEL </a:t>
            </a:r>
            <a:endParaRPr lang="en-US" sz="2000" dirty="0">
              <a:solidFill>
                <a:srgbClr val="FF0000"/>
              </a:solidFill>
            </a:endParaRPr>
          </a:p>
        </p:txBody>
      </p:sp>
      <p:pic>
        <p:nvPicPr>
          <p:cNvPr id="7" name="Picture 6" descr="ANd9GcTu5fTik6n2DveXafzcwtYPc4j3530wlS2HWDqtEBrs4SufMKK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508566" y="6193306"/>
            <a:ext cx="1683434" cy="6646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85868775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589FBEC-F183-4FC0-9221-631AA0D825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Fentermina</a:t>
            </a:r>
            <a:r>
              <a:rPr lang="pl-PL" dirty="0"/>
              <a:t> z </a:t>
            </a:r>
            <a:r>
              <a:rPr lang="pl-PL" dirty="0" err="1"/>
              <a:t>topiramatem</a:t>
            </a:r>
            <a:endParaRPr lang="en-US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7175549-60E7-4BF1-933D-C5D46D7D1F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W USA dostępne jest połączenie </a:t>
            </a:r>
            <a:r>
              <a:rPr lang="pl-PL" dirty="0" err="1"/>
              <a:t>fenterminy</a:t>
            </a:r>
            <a:r>
              <a:rPr lang="pl-PL" dirty="0"/>
              <a:t> z </a:t>
            </a:r>
            <a:r>
              <a:rPr lang="pl-PL" dirty="0" err="1"/>
              <a:t>topiramatem</a:t>
            </a:r>
            <a:r>
              <a:rPr lang="pl-PL" dirty="0"/>
              <a:t> &lt;</a:t>
            </a:r>
            <a:r>
              <a:rPr lang="pl-PL" dirty="0" err="1"/>
              <a:t>Qsymia</a:t>
            </a:r>
            <a:r>
              <a:rPr lang="pl-PL" dirty="0"/>
              <a:t>&gt;. EMA odmówiła 2krotnie dopuszczenia leku do obrotu w Europie, z uwagi na brak długofalowych danych dotyczących ryzyka sercowo-naczyniowego oraz potencjalnego wpływu </a:t>
            </a:r>
            <a:r>
              <a:rPr lang="pl-PL" dirty="0" err="1"/>
              <a:t>topiramatu</a:t>
            </a:r>
            <a:r>
              <a:rPr lang="pl-PL" dirty="0"/>
              <a:t> na występowanie zaburzeń psychicznych oraz poznawczych</a:t>
            </a:r>
            <a:endParaRPr lang="en-US" dirty="0"/>
          </a:p>
        </p:txBody>
      </p:sp>
      <p:pic>
        <p:nvPicPr>
          <p:cNvPr id="4" name="Picture 6" descr="ANd9GcTu5fTik6n2DveXafzcwtYPc4j3530wlS2HWDqtEBrs4SufMKKn">
            <a:extLst>
              <a:ext uri="{FF2B5EF4-FFF2-40B4-BE49-F238E27FC236}">
                <a16:creationId xmlns:a16="http://schemas.microsoft.com/office/drawing/2014/main" id="{4D332E0A-28D9-401A-B84A-886C7D70E7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508566" y="6193306"/>
            <a:ext cx="1683434" cy="6646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00284175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7035F5B-A12A-4847-B94C-FDB788CA6C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sz="3600" dirty="0">
                <a:latin typeface="+mj-lt"/>
              </a:rPr>
              <a:t>Jaki powinien być idealny lek do leczenia otyłości?</a:t>
            </a:r>
            <a:endParaRPr lang="en-US" sz="3600" dirty="0">
              <a:latin typeface="+mj-lt"/>
            </a:endParaRPr>
          </a:p>
        </p:txBody>
      </p:sp>
      <p:pic>
        <p:nvPicPr>
          <p:cNvPr id="4" name="Picture 6" descr="ANd9GcTu5fTik6n2DveXafzcwtYPc4j3530wlS2HWDqtEBrs4SufMKKn">
            <a:extLst>
              <a:ext uri="{FF2B5EF4-FFF2-40B4-BE49-F238E27FC236}">
                <a16:creationId xmlns:a16="http://schemas.microsoft.com/office/drawing/2014/main" id="{6D7FD320-EF4D-4B43-BB23-969197D6BF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508566" y="6193306"/>
            <a:ext cx="1683434" cy="6646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76480203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A5A59E0-E682-4FF9-BA5D-4460D2DD1F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Przyszłość farmakoterapii otyłości</a:t>
            </a:r>
            <a:endParaRPr lang="en-US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B8293D7-1366-4A57-BEF8-47BE6470BB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Muszą być spełnione następujące wymogi dla nowego leku:</a:t>
            </a:r>
          </a:p>
          <a:p>
            <a:r>
              <a:rPr lang="pl-PL" dirty="0"/>
              <a:t>uzyskanie po roku leczenia 10% redukcji masy ciała</a:t>
            </a:r>
          </a:p>
          <a:p>
            <a:r>
              <a:rPr lang="pl-PL" dirty="0"/>
              <a:t>uzyskanie redukcji masy ciała większej niż 5% w porównaniu z placebo</a:t>
            </a:r>
          </a:p>
          <a:p>
            <a:r>
              <a:rPr lang="pl-PL" dirty="0"/>
              <a:t>utrzymanie zredukowanej masy ciała  w 2 roku leczenia</a:t>
            </a:r>
          </a:p>
          <a:p>
            <a:r>
              <a:rPr lang="pl-PL" dirty="0"/>
              <a:t>redukcja masy ciała kosztem masy tłuszczowej</a:t>
            </a:r>
          </a:p>
          <a:p>
            <a:r>
              <a:rPr lang="pl-PL" dirty="0"/>
              <a:t>korzystny lub neutralny wpływ na ryzyko sercowo-naczyniowe</a:t>
            </a:r>
          </a:p>
          <a:p>
            <a:pPr marL="0" indent="0">
              <a:buNone/>
            </a:pPr>
            <a:endParaRPr lang="pl-PL" dirty="0"/>
          </a:p>
          <a:p>
            <a:endParaRPr lang="en-US" dirty="0"/>
          </a:p>
        </p:txBody>
      </p:sp>
      <p:pic>
        <p:nvPicPr>
          <p:cNvPr id="4" name="Picture 6" descr="ANd9GcTu5fTik6n2DveXafzcwtYPc4j3530wlS2HWDqtEBrs4SufMKKn">
            <a:extLst>
              <a:ext uri="{FF2B5EF4-FFF2-40B4-BE49-F238E27FC236}">
                <a16:creationId xmlns:a16="http://schemas.microsoft.com/office/drawing/2014/main" id="{610D4516-127E-4C94-9CB2-61B01FE061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508566" y="6193306"/>
            <a:ext cx="1683434" cy="6646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15380934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89A0917-9005-4D88-BC55-DC56ABC110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Przyszłość farmakoterapii otyłości</a:t>
            </a:r>
            <a:endParaRPr lang="en-US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7AA835B-6DD4-435A-992A-D941FF855F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l-PL" dirty="0"/>
              <a:t>Leki w trakcie badań klinicznych:</a:t>
            </a:r>
          </a:p>
          <a:p>
            <a:r>
              <a:rPr lang="pl-PL" dirty="0"/>
              <a:t>agoniści receptora GLP-1 i GIP, </a:t>
            </a:r>
            <a:r>
              <a:rPr lang="pl-PL" u="sng" dirty="0" err="1"/>
              <a:t>tirzepatyd</a:t>
            </a:r>
            <a:r>
              <a:rPr lang="pl-PL" u="sng" dirty="0"/>
              <a:t>,  </a:t>
            </a:r>
            <a:r>
              <a:rPr lang="pl-PL" dirty="0" err="1"/>
              <a:t>zarejestrowanyw</a:t>
            </a:r>
            <a:r>
              <a:rPr lang="pl-PL" dirty="0"/>
              <a:t> USA, oczekuje na rejestracje w UE </a:t>
            </a:r>
          </a:p>
          <a:p>
            <a:r>
              <a:rPr lang="pl-PL" dirty="0"/>
              <a:t>agoniści receptora GLP-1 glukagonu</a:t>
            </a:r>
          </a:p>
          <a:p>
            <a:r>
              <a:rPr lang="pl-PL" dirty="0"/>
              <a:t>agonista receptora GLP-1, GIP i glukagonu</a:t>
            </a:r>
          </a:p>
          <a:p>
            <a:r>
              <a:rPr lang="pl-PL" dirty="0" err="1"/>
              <a:t>długodziałajacy</a:t>
            </a:r>
            <a:r>
              <a:rPr lang="pl-PL" dirty="0"/>
              <a:t> analog </a:t>
            </a:r>
            <a:r>
              <a:rPr lang="pl-PL" dirty="0" err="1"/>
              <a:t>amyliny</a:t>
            </a:r>
            <a:r>
              <a:rPr lang="pl-PL" dirty="0"/>
              <a:t>, </a:t>
            </a:r>
            <a:r>
              <a:rPr lang="pl-PL" u="sng" dirty="0" err="1"/>
              <a:t>cagrilintide</a:t>
            </a:r>
            <a:endParaRPr lang="pl-PL" u="sng" dirty="0"/>
          </a:p>
          <a:p>
            <a:r>
              <a:rPr lang="pl-PL" dirty="0"/>
              <a:t>inhibitory </a:t>
            </a:r>
            <a:r>
              <a:rPr lang="pl-PL" dirty="0" err="1"/>
              <a:t>kontransportera</a:t>
            </a:r>
            <a:r>
              <a:rPr lang="pl-PL" dirty="0"/>
              <a:t> glukozowo-sodowego SGLT-2</a:t>
            </a:r>
          </a:p>
          <a:p>
            <a:r>
              <a:rPr lang="pl-PL" dirty="0" err="1"/>
              <a:t>setmelanotyd</a:t>
            </a:r>
            <a:endParaRPr lang="pl-PL" dirty="0"/>
          </a:p>
          <a:p>
            <a:r>
              <a:rPr lang="pl-PL" dirty="0" err="1"/>
              <a:t>tesofensyna</a:t>
            </a:r>
            <a:endParaRPr lang="pl-PL" dirty="0"/>
          </a:p>
          <a:p>
            <a:r>
              <a:rPr lang="pl-PL" dirty="0" err="1"/>
              <a:t>metylofenidat</a:t>
            </a:r>
            <a:endParaRPr lang="pl-PL" dirty="0"/>
          </a:p>
        </p:txBody>
      </p:sp>
      <p:pic>
        <p:nvPicPr>
          <p:cNvPr id="4" name="Picture 6" descr="ANd9GcTu5fTik6n2DveXafzcwtYPc4j3530wlS2HWDqtEBrs4SufMKKn">
            <a:extLst>
              <a:ext uri="{FF2B5EF4-FFF2-40B4-BE49-F238E27FC236}">
                <a16:creationId xmlns:a16="http://schemas.microsoft.com/office/drawing/2014/main" id="{072A75F7-8B5C-43C4-A089-98F83F026D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508566" y="6193306"/>
            <a:ext cx="1683434" cy="6646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12544783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44B42FA-BDE1-45B7-8656-BB76A0BD74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4876CAF-1E31-4631-88AB-CEB7FF0D75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 err="1"/>
              <a:t>zonisamid</a:t>
            </a:r>
            <a:r>
              <a:rPr lang="pl-PL" dirty="0"/>
              <a:t> + </a:t>
            </a:r>
            <a:r>
              <a:rPr lang="pl-PL" dirty="0" err="1"/>
              <a:t>bupropion</a:t>
            </a:r>
            <a:r>
              <a:rPr lang="pl-PL"/>
              <a:t> o przedłużonym działaniu</a:t>
            </a:r>
          </a:p>
          <a:p>
            <a:r>
              <a:rPr lang="pl-PL"/>
              <a:t>inhibitory </a:t>
            </a:r>
            <a:r>
              <a:rPr lang="pl-PL" dirty="0"/>
              <a:t>lipaz – </a:t>
            </a:r>
            <a:r>
              <a:rPr lang="pl-PL" dirty="0" err="1"/>
              <a:t>cetylistat</a:t>
            </a:r>
            <a:endParaRPr lang="pl-PL" dirty="0"/>
          </a:p>
          <a:p>
            <a:r>
              <a:rPr lang="pl-PL" dirty="0"/>
              <a:t>antagonista receptora </a:t>
            </a:r>
            <a:r>
              <a:rPr lang="pl-PL" dirty="0" err="1"/>
              <a:t>kannabinoidowego</a:t>
            </a:r>
            <a:r>
              <a:rPr lang="pl-PL" dirty="0"/>
              <a:t> typu-1</a:t>
            </a:r>
          </a:p>
          <a:p>
            <a:r>
              <a:rPr lang="pl-PL" dirty="0" err="1"/>
              <a:t>sildenafil</a:t>
            </a:r>
            <a:endParaRPr lang="pl-PL" dirty="0"/>
          </a:p>
          <a:p>
            <a:r>
              <a:rPr lang="pl-PL" dirty="0"/>
              <a:t>oksytocyna</a:t>
            </a:r>
            <a:endParaRPr lang="en-US" dirty="0"/>
          </a:p>
          <a:p>
            <a:r>
              <a:rPr lang="pl-PL" dirty="0"/>
              <a:t>antagonista </a:t>
            </a:r>
            <a:r>
              <a:rPr lang="pl-PL" dirty="0" err="1"/>
              <a:t>neuropeptydu</a:t>
            </a:r>
            <a:r>
              <a:rPr lang="pl-PL" dirty="0"/>
              <a:t> Y – </a:t>
            </a:r>
            <a:r>
              <a:rPr lang="pl-PL" dirty="0" err="1"/>
              <a:t>welneperit</a:t>
            </a:r>
            <a:endParaRPr lang="pl-PL" dirty="0"/>
          </a:p>
          <a:p>
            <a:r>
              <a:rPr lang="pl-PL" dirty="0"/>
              <a:t>peptyd </a:t>
            </a:r>
            <a:r>
              <a:rPr lang="pl-PL" dirty="0" err="1"/>
              <a:t>tyrozynowo-tyrozynowy</a:t>
            </a:r>
            <a:endParaRPr lang="pl-PL" dirty="0"/>
          </a:p>
          <a:p>
            <a:r>
              <a:rPr lang="pl-PL" dirty="0"/>
              <a:t>analog czynnika wzrostu fibroblastów 21</a:t>
            </a:r>
          </a:p>
          <a:p>
            <a:r>
              <a:rPr lang="pl-PL" dirty="0"/>
              <a:t>agonista receptora adrenergicznego β3-mirabegron</a:t>
            </a:r>
            <a:endParaRPr lang="en-US" dirty="0"/>
          </a:p>
        </p:txBody>
      </p:sp>
      <p:pic>
        <p:nvPicPr>
          <p:cNvPr id="4" name="Picture 6" descr="ANd9GcTu5fTik6n2DveXafzcwtYPc4j3530wlS2HWDqtEBrs4SufMKKn">
            <a:extLst>
              <a:ext uri="{FF2B5EF4-FFF2-40B4-BE49-F238E27FC236}">
                <a16:creationId xmlns:a16="http://schemas.microsoft.com/office/drawing/2014/main" id="{3737CABA-260B-4FF1-8131-52834332E5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508566" y="6193306"/>
            <a:ext cx="1683434" cy="6646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322723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Otyłość - epidemiologia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12123" y="1825625"/>
            <a:ext cx="11603865" cy="4351338"/>
          </a:xfrm>
        </p:spPr>
        <p:txBody>
          <a:bodyPr/>
          <a:lstStyle/>
          <a:p>
            <a:r>
              <a:rPr lang="pl-PL" dirty="0"/>
              <a:t>Świat: nadwaga 39% (1.9 mld), otyłość 13 % (650 mln) </a:t>
            </a:r>
            <a:r>
              <a:rPr lang="pl-PL" sz="2000" dirty="0"/>
              <a:t>/WHO 2016/</a:t>
            </a:r>
          </a:p>
          <a:p>
            <a:r>
              <a:rPr lang="pl-PL" dirty="0"/>
              <a:t>Europa: nadwaga 50%, otyłość 20 % mężczyzn, 23% kobiet</a:t>
            </a:r>
          </a:p>
          <a:p>
            <a:r>
              <a:rPr lang="pl-PL" dirty="0"/>
              <a:t>Polska: nadwaga 43,2%, otyłość  24,4% mężczyzn</a:t>
            </a:r>
          </a:p>
          <a:p>
            <a:pPr marL="0" indent="0">
              <a:buNone/>
            </a:pPr>
            <a:r>
              <a:rPr lang="pl-PL" dirty="0"/>
              <a:t>                nadwaga 30,5%, otyłość  25,0% kobiet  </a:t>
            </a:r>
            <a:r>
              <a:rPr lang="pl-PL" sz="2000" dirty="0"/>
              <a:t>/</a:t>
            </a:r>
            <a:r>
              <a:rPr lang="pl-PL" sz="2000" dirty="0" err="1"/>
              <a:t>bad</a:t>
            </a:r>
            <a:r>
              <a:rPr lang="pl-PL" sz="2000" dirty="0"/>
              <a:t> WOBASZ 2016/</a:t>
            </a:r>
          </a:p>
        </p:txBody>
      </p:sp>
      <p:pic>
        <p:nvPicPr>
          <p:cNvPr id="4" name="Picture 6" descr="ANd9GcTu5fTik6n2DveXafzcwtYPc4j3530wlS2HWDqtEBrs4SufMKK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508566" y="6193306"/>
            <a:ext cx="1683434" cy="6646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33604247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ctrTitle"/>
          </p:nvPr>
        </p:nvSpPr>
        <p:spPr>
          <a:xfrm>
            <a:off x="587622" y="1521609"/>
            <a:ext cx="10645254" cy="1079924"/>
          </a:xfrm>
        </p:spPr>
        <p:txBody>
          <a:bodyPr>
            <a:normAutofit/>
          </a:bodyPr>
          <a:lstStyle/>
          <a:p>
            <a:r>
              <a:rPr lang="pl-PL" sz="3600" dirty="0"/>
              <a:t>Kiedy należy skierować pacjenta do chirurga bariatry?</a:t>
            </a:r>
            <a:endParaRPr lang="en-US" sz="3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br>
              <a:rPr lang="pl-PL" dirty="0"/>
            </a:br>
            <a:endParaRPr lang="en-US" dirty="0"/>
          </a:p>
        </p:txBody>
      </p:sp>
      <p:pic>
        <p:nvPicPr>
          <p:cNvPr id="5" name="Picture 6" descr="ANd9GcTu5fTik6n2DveXafzcwtYPc4j3530wlS2HWDqtEBrs4SufMKK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508566" y="6193306"/>
            <a:ext cx="1683434" cy="6646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99841288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operacyjne leczenie otyłości powinno być zalecane przy</a:t>
            </a:r>
            <a:r>
              <a:rPr lang="pl-PL" dirty="0">
                <a:solidFill>
                  <a:srgbClr val="FF0000"/>
                </a:solidFill>
              </a:rPr>
              <a:t> BMI &gt;35 kg/m2, zwłaszcza przy współistnieniu innych chorób </a:t>
            </a:r>
            <a:r>
              <a:rPr lang="pl-PL" dirty="0"/>
              <a:t>np. cukrzycy, nadciśnienia tętniczego, </a:t>
            </a:r>
            <a:r>
              <a:rPr lang="pl-PL" dirty="0" err="1"/>
              <a:t>dyslipidemii</a:t>
            </a:r>
            <a:endParaRPr lang="pl-PL" dirty="0"/>
          </a:p>
          <a:p>
            <a:r>
              <a:rPr lang="pl-PL" dirty="0"/>
              <a:t>rekomenduje się zabiegi z zakresu chirurgii metabolicznej </a:t>
            </a:r>
            <a:r>
              <a:rPr lang="pl-PL" dirty="0">
                <a:solidFill>
                  <a:srgbClr val="FF0000"/>
                </a:solidFill>
              </a:rPr>
              <a:t>u każdego chorego z BMI &gt;40 kg/m2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4" name="Picture 6" descr="ANd9GcTu5fTik6n2DveXafzcwtYPc4j3530wlS2HWDqtEBrs4SufMKK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508566" y="6193306"/>
            <a:ext cx="1683434" cy="6646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17376161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do zabiegów kwalifikuje się pacjentów miedzy 18-65. rokiem życia. Górna granica może być w uzasadnionych przypadkach przesunięta do 70. roku życia </a:t>
            </a:r>
          </a:p>
          <a:p>
            <a:r>
              <a:rPr lang="pl-PL" dirty="0"/>
              <a:t>kwalifikacja do zabiegu dokonywana jest przez zespół specjalistów (chirurg bariatra, diabetolog, kardiolog, pulmonolog, anestezjolog, psycholog lub psychiatra, dietetyk)</a:t>
            </a:r>
          </a:p>
          <a:p>
            <a:r>
              <a:rPr lang="pl-PL" dirty="0"/>
              <a:t>preferuje się zabiegi małoinwazyjne, laparoskopowe</a:t>
            </a:r>
            <a:endParaRPr lang="en-US" dirty="0"/>
          </a:p>
        </p:txBody>
      </p:sp>
      <p:pic>
        <p:nvPicPr>
          <p:cNvPr id="4" name="Picture 6" descr="ANd9GcTu5fTik6n2DveXafzcwtYPc4j3530wlS2HWDqtEBrs4SufMKK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508566" y="6193306"/>
            <a:ext cx="1683434" cy="6646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92864018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ymbol zastępczy zawartości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4632" y="643466"/>
            <a:ext cx="8162735" cy="5571067"/>
          </a:xfrm>
          <a:prstGeom prst="rect">
            <a:avLst/>
          </a:prstGeom>
        </p:spPr>
      </p:pic>
      <p:sp>
        <p:nvSpPr>
          <p:cNvPr id="5" name="pole tekstowe 4"/>
          <p:cNvSpPr txBox="1"/>
          <p:nvPr/>
        </p:nvSpPr>
        <p:spPr>
          <a:xfrm>
            <a:off x="502275" y="6214533"/>
            <a:ext cx="54220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*RYGB – najskuteczniejsza metoda w redukcji masy ciała</a:t>
            </a:r>
            <a:endParaRPr lang="en-US" dirty="0"/>
          </a:p>
        </p:txBody>
      </p:sp>
      <p:pic>
        <p:nvPicPr>
          <p:cNvPr id="6" name="Picture 6" descr="ANd9GcTu5fTik6n2DveXafzcwtYPc4j3530wlS2HWDqtEBrs4SufMKK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508566" y="6193306"/>
            <a:ext cx="1683434" cy="6646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15372699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w okresie 30 dni od operacji śmiertelność związana z zabiegiem wynosi 0.1-0.3%. Częstość powikłań: nieszczelność linii szycia (3.1%), zakażenie miejsca operowanego (2.3%), powikłania ze strony układu oddechowego (2.3%), krwawienia z przewodu pokarmowego (1.7%)</a:t>
            </a:r>
          </a:p>
          <a:p>
            <a:r>
              <a:rPr lang="pl-PL" dirty="0"/>
              <a:t>chory po zabiegu powinien pozostawać pod stałą kontrolą lekarską</a:t>
            </a:r>
          </a:p>
          <a:p>
            <a:r>
              <a:rPr lang="pl-PL" dirty="0"/>
              <a:t>pacjenci do końca życia wymagają suplementacji witamin i mikroelementów</a:t>
            </a:r>
            <a:endParaRPr lang="en-US" dirty="0"/>
          </a:p>
        </p:txBody>
      </p:sp>
      <p:pic>
        <p:nvPicPr>
          <p:cNvPr id="4" name="Picture 6" descr="ANd9GcTu5fTik6n2DveXafzcwtYPc4j3530wlS2HWDqtEBrs4SufMKK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508566" y="6193306"/>
            <a:ext cx="1683434" cy="6646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57685784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operacje </a:t>
            </a:r>
            <a:r>
              <a:rPr lang="pl-PL" dirty="0" err="1"/>
              <a:t>bariatryczne</a:t>
            </a:r>
            <a:r>
              <a:rPr lang="pl-PL" dirty="0"/>
              <a:t> prowadzą do zmniejszenia masy ciała o 15-30%</a:t>
            </a:r>
          </a:p>
          <a:p>
            <a:r>
              <a:rPr lang="pl-PL" dirty="0"/>
              <a:t>w 45-95% pozwalają na uzyskanie częściowej lub całkowitej remisji cukrzycy</a:t>
            </a:r>
          </a:p>
          <a:p>
            <a:endParaRPr lang="en-US" dirty="0"/>
          </a:p>
        </p:txBody>
      </p:sp>
      <p:pic>
        <p:nvPicPr>
          <p:cNvPr id="4" name="Picture 6" descr="ANd9GcTu5fTik6n2DveXafzcwtYPc4j3530wlS2HWDqtEBrs4SufMKK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508566" y="6193306"/>
            <a:ext cx="1683434" cy="6646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847148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Otyłość u dzieci epidemiologia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45742" y="1690688"/>
            <a:ext cx="11100515" cy="4351338"/>
          </a:xfrm>
        </p:spPr>
        <p:txBody>
          <a:bodyPr>
            <a:normAutofit lnSpcReduction="10000"/>
          </a:bodyPr>
          <a:lstStyle/>
          <a:p>
            <a:r>
              <a:rPr lang="pl-PL" dirty="0"/>
              <a:t>w Polsce problem nadwagi i otyłości dotyczy około 10% małych dzieci (1-3 lata), 30% dzieci w wieku wczesnoszkolnym i 22% młodzieży do 15 roku życia.</a:t>
            </a:r>
          </a:p>
          <a:p>
            <a:r>
              <a:rPr lang="pl-PL" dirty="0"/>
              <a:t>otyłe dziecko to najczęściej otyły dorosły</a:t>
            </a:r>
          </a:p>
          <a:p>
            <a:r>
              <a:rPr lang="pl-PL" dirty="0"/>
              <a:t>występuje duże ryzyko otyłości u dzieci, których rodzice są otyli. Z badań wynika, że 70% dzieci, których oboje rodzice są otyli, również jest otyłe. Jeżeli oboje rodzice są szczupli, ryzyko otyłości u dziecka wynosi jedynie 10%.</a:t>
            </a:r>
          </a:p>
          <a:p>
            <a:pPr marL="0" indent="0">
              <a:buNone/>
            </a:pPr>
            <a:r>
              <a:rPr lang="pl-PL" dirty="0">
                <a:solidFill>
                  <a:srgbClr val="FF0000"/>
                </a:solidFill>
              </a:rPr>
              <a:t>   </a:t>
            </a:r>
          </a:p>
          <a:p>
            <a:pPr marL="0" indent="0">
              <a:buNone/>
            </a:pPr>
            <a:r>
              <a:rPr lang="pl-PL" dirty="0">
                <a:solidFill>
                  <a:srgbClr val="FF0000"/>
                </a:solidFill>
              </a:rPr>
              <a:t>OKRES MŁODZIEŃCZY – KSZTAŁTOWANIE NAWYKÓW, CZAS NA DZIAŁANIE!!!</a:t>
            </a:r>
          </a:p>
          <a:p>
            <a:endParaRPr lang="pl-PL" dirty="0"/>
          </a:p>
        </p:txBody>
      </p:sp>
      <p:pic>
        <p:nvPicPr>
          <p:cNvPr id="4" name="Picture 6" descr="ANd9GcTu5fTik6n2DveXafzcwtYPc4j3530wlS2HWDqtEBrs4SufMKK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508566" y="6193306"/>
            <a:ext cx="1683434" cy="6646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312025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Otyłość – czynniki ryzyka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5155" y="1825624"/>
            <a:ext cx="10998558" cy="4781237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pl-PL" dirty="0"/>
              <a:t>Czynniki środowiskowe</a:t>
            </a:r>
          </a:p>
          <a:p>
            <a:pPr marL="0" indent="0">
              <a:buNone/>
            </a:pPr>
            <a:r>
              <a:rPr lang="pl-PL" dirty="0"/>
              <a:t>- zmiana nawyków żywieniowych i struktury spożycia żywności</a:t>
            </a:r>
          </a:p>
          <a:p>
            <a:pPr marL="0" indent="0">
              <a:buNone/>
            </a:pPr>
            <a:r>
              <a:rPr lang="pl-PL" dirty="0"/>
              <a:t>- zmniejszająca się aktywność fizyczna</a:t>
            </a:r>
          </a:p>
          <a:p>
            <a:pPr marL="0" indent="0">
              <a:buNone/>
            </a:pPr>
            <a:r>
              <a:rPr lang="pl-PL" dirty="0"/>
              <a:t>- przewlekły stres</a:t>
            </a:r>
          </a:p>
          <a:p>
            <a:pPr marL="0" indent="0">
              <a:buNone/>
            </a:pPr>
            <a:endParaRPr lang="pl-PL" dirty="0"/>
          </a:p>
        </p:txBody>
      </p:sp>
      <p:pic>
        <p:nvPicPr>
          <p:cNvPr id="4" name="Picture 6" descr="ANd9GcTu5fTik6n2DveXafzcwtYPc4j3530wlS2HWDqtEBrs4SufMKK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508566" y="6193306"/>
            <a:ext cx="1683434" cy="6646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586444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76517" y="365125"/>
            <a:ext cx="10877283" cy="13255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76517" y="1825625"/>
            <a:ext cx="11127347" cy="4351338"/>
          </a:xfrm>
        </p:spPr>
        <p:txBody>
          <a:bodyPr/>
          <a:lstStyle/>
          <a:p>
            <a:pPr marL="0" indent="0">
              <a:buNone/>
            </a:pPr>
            <a:r>
              <a:rPr lang="pl-PL" dirty="0"/>
              <a:t>2. Czynniki  dziedziczne</a:t>
            </a:r>
          </a:p>
          <a:p>
            <a:pPr marL="0" indent="0">
              <a:buNone/>
            </a:pPr>
            <a:r>
              <a:rPr lang="pl-PL" dirty="0"/>
              <a:t>- liczba genów kandydatów podejrzanych o udział w otyłości wynosi ok 600</a:t>
            </a:r>
          </a:p>
          <a:p>
            <a:pPr>
              <a:buFontTx/>
              <a:buChar char="-"/>
            </a:pPr>
            <a:r>
              <a:rPr lang="pl-PL" dirty="0"/>
              <a:t>otyłość jest składową rzadkich zespołów chorobowych uwarunkowanych genetycznie m.in. osteodystrofia Albrighta, zespół </a:t>
            </a:r>
            <a:r>
              <a:rPr lang="pl-PL" dirty="0" err="1"/>
              <a:t>Pradera</a:t>
            </a:r>
            <a:r>
              <a:rPr lang="pl-PL" dirty="0"/>
              <a:t> i </a:t>
            </a:r>
            <a:r>
              <a:rPr lang="pl-PL" dirty="0" err="1"/>
              <a:t>Williego</a:t>
            </a:r>
            <a:r>
              <a:rPr lang="pl-PL" dirty="0"/>
              <a:t>, zespół </a:t>
            </a:r>
            <a:r>
              <a:rPr lang="pl-PL" dirty="0" err="1"/>
              <a:t>Bardeta</a:t>
            </a:r>
            <a:r>
              <a:rPr lang="pl-PL" dirty="0"/>
              <a:t> i </a:t>
            </a:r>
            <a:r>
              <a:rPr lang="pl-PL" dirty="0" err="1"/>
              <a:t>Biedla</a:t>
            </a:r>
            <a:r>
              <a:rPr lang="pl-PL" dirty="0"/>
              <a:t> </a:t>
            </a:r>
          </a:p>
          <a:p>
            <a:pPr>
              <a:buFontTx/>
              <a:buChar char="-"/>
            </a:pPr>
            <a:r>
              <a:rPr lang="pl-PL" dirty="0"/>
              <a:t>w zdecydowanej większości przypadków rodzinnego występowania otyłości </a:t>
            </a:r>
            <a:r>
              <a:rPr lang="pl-PL" u="sng" dirty="0"/>
              <a:t>większa rolę niż czynniki genetyczne odgrywa powielanie niekorzystnych nawyków żywieniowych i wzorców spędzania wolnego czasu</a:t>
            </a:r>
          </a:p>
          <a:p>
            <a:endParaRPr lang="en-US" dirty="0"/>
          </a:p>
        </p:txBody>
      </p:sp>
      <p:pic>
        <p:nvPicPr>
          <p:cNvPr id="4" name="Picture 6" descr="ANd9GcTu5fTik6n2DveXafzcwtYPc4j3530wlS2HWDqtEBrs4SufMKK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508566" y="6193306"/>
            <a:ext cx="1683434" cy="6646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786778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3. Zaburzenia emocjonalne</a:t>
            </a:r>
          </a:p>
          <a:p>
            <a:pPr marL="0" indent="0">
              <a:buNone/>
            </a:pPr>
            <a:r>
              <a:rPr lang="pl-PL" dirty="0"/>
              <a:t>-obniżenie samooceny</a:t>
            </a:r>
          </a:p>
          <a:p>
            <a:pPr marL="0" indent="0">
              <a:buNone/>
            </a:pPr>
            <a:r>
              <a:rPr lang="pl-PL" dirty="0"/>
              <a:t>-nieumiejętność zaspakajania lub realizowania potrzeb psychicznych</a:t>
            </a:r>
          </a:p>
          <a:p>
            <a:pPr marL="0" indent="0">
              <a:buNone/>
            </a:pPr>
            <a:r>
              <a:rPr lang="pl-PL" dirty="0"/>
              <a:t>-zespół nocnego jedzenia</a:t>
            </a:r>
          </a:p>
          <a:p>
            <a:pPr marL="0" indent="0">
              <a:buNone/>
            </a:pPr>
            <a:r>
              <a:rPr lang="pl-PL" dirty="0"/>
              <a:t>-zespół kompulsywnego jedzenia</a:t>
            </a:r>
          </a:p>
          <a:p>
            <a:pPr marL="0" indent="0">
              <a:buNone/>
            </a:pPr>
            <a:r>
              <a:rPr lang="pl-PL" dirty="0"/>
              <a:t>-uzależnienie od jedzenia</a:t>
            </a:r>
          </a:p>
          <a:p>
            <a:endParaRPr lang="en-US" dirty="0"/>
          </a:p>
        </p:txBody>
      </p:sp>
      <p:pic>
        <p:nvPicPr>
          <p:cNvPr id="4" name="Picture 6" descr="ANd9GcTu5fTik6n2DveXafzcwtYPc4j3530wlS2HWDqtEBrs4SufMKK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508566" y="6193306"/>
            <a:ext cx="1683434" cy="6646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89516243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2263</TotalTime>
  <Words>2817</Words>
  <Application>Microsoft Office PowerPoint</Application>
  <PresentationFormat>Panoramiczny</PresentationFormat>
  <Paragraphs>360</Paragraphs>
  <Slides>55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55</vt:i4>
      </vt:variant>
    </vt:vector>
  </HeadingPairs>
  <TitlesOfParts>
    <vt:vector size="60" baseType="lpstr">
      <vt:lpstr>Arial</vt:lpstr>
      <vt:lpstr>Calibri</vt:lpstr>
      <vt:lpstr>Calibri Light</vt:lpstr>
      <vt:lpstr>Times New Roman</vt:lpstr>
      <vt:lpstr>Motyw pakietu Office</vt:lpstr>
      <vt:lpstr>     Biologiczne mechanizmy działania leków stosowanych  w leczeniu otyłości.    </vt:lpstr>
      <vt:lpstr>Prezentacja programu PowerPoint</vt:lpstr>
      <vt:lpstr>Otyłość - definicja</vt:lpstr>
      <vt:lpstr>Otyłość - epidemiologia</vt:lpstr>
      <vt:lpstr>Otyłość - epidemiologia</vt:lpstr>
      <vt:lpstr>Otyłość u dzieci epidemiologia</vt:lpstr>
      <vt:lpstr>Otyłość – czynniki ryzyka</vt:lpstr>
      <vt:lpstr>Prezentacja programu PowerPoint</vt:lpstr>
      <vt:lpstr>Prezentacja programu PowerPoint</vt:lpstr>
      <vt:lpstr>Prezentacja programu PowerPoint</vt:lpstr>
      <vt:lpstr>Prezentacja programu PowerPoint</vt:lpstr>
      <vt:lpstr>Kryteria rozpoznawania nadwagi i otyłości  w oparciu o BMI</vt:lpstr>
      <vt:lpstr>BMI (body mass index)</vt:lpstr>
      <vt:lpstr>Wskaźnik WHR (waist-hip ratio) </vt:lpstr>
      <vt:lpstr>Precyzyjna ocena ilości tkanki tłuszczowej  ( gł. w badaniach naukowych)</vt:lpstr>
      <vt:lpstr>Zawartość tkanki tłuszczowej (met. DXA lub BIA)</vt:lpstr>
      <vt:lpstr>Dlaczego otyłość jest poważną chorobą?</vt:lpstr>
      <vt:lpstr>Otyłość - powikłania</vt:lpstr>
      <vt:lpstr>Prezentacja programu PowerPoint</vt:lpstr>
      <vt:lpstr> Ryzyko rozwoju powikłań otyłości  u poszczególnych chorych różni się w zależności od:  </vt:lpstr>
      <vt:lpstr>Niefarmakologiczne możliwości leczenia nadwagi i otyłości</vt:lpstr>
      <vt:lpstr>Zalecenia dietetyczne - ABC</vt:lpstr>
      <vt:lpstr>Indeks glikemiczny i ładunek glikemiczny</vt:lpstr>
      <vt:lpstr> Regularne posiłki o niskim niskim indeksie glikemicznym </vt:lpstr>
      <vt:lpstr>Prowadzenie dzienniczka</vt:lpstr>
      <vt:lpstr>Regularna aktywność fizyczna</vt:lpstr>
      <vt:lpstr>Docelowe tętno treningowe</vt:lpstr>
      <vt:lpstr>Terapia behawioralna i psychoterapia</vt:lpstr>
      <vt:lpstr>Regularny sen</vt:lpstr>
      <vt:lpstr>Metody manualne</vt:lpstr>
      <vt:lpstr>Farmakologiczne możliwości leczenia nadwagi i otyłości</vt:lpstr>
      <vt:lpstr>Inhibitory lipaz z przewodu pokarmowego (orlistat) </vt:lpstr>
      <vt:lpstr>Prezentacja programu PowerPoint</vt:lpstr>
      <vt:lpstr>Prezentacja programu PowerPoint</vt:lpstr>
      <vt:lpstr>Chlorowodorek bupropionu i chlorowodorek naltreksonu </vt:lpstr>
      <vt:lpstr>Skąd takie połączenie lekowe?</vt:lpstr>
      <vt:lpstr>Prezentacja programu PowerPoint</vt:lpstr>
      <vt:lpstr>Prezentacja programu PowerPoint</vt:lpstr>
      <vt:lpstr>Prezentacja programu PowerPoint</vt:lpstr>
      <vt:lpstr>Prezentacja programu PowerPoint</vt:lpstr>
      <vt:lpstr>Analog glukagonopodobnego peptydu 1 (liraglutyd) </vt:lpstr>
      <vt:lpstr>Prezentacja programu PowerPoint</vt:lpstr>
      <vt:lpstr>Prezentacja programu PowerPoint</vt:lpstr>
      <vt:lpstr>Analogi GLP-1 dostępne do leczenia cukrzycy</vt:lpstr>
      <vt:lpstr>Fentermina z topiramatem</vt:lpstr>
      <vt:lpstr>Prezentacja programu PowerPoint</vt:lpstr>
      <vt:lpstr>Przyszłość farmakoterapii otyłości</vt:lpstr>
      <vt:lpstr>Przyszłość farmakoterapii otyłości</vt:lpstr>
      <vt:lpstr>Prezentacja programu PowerPoint</vt:lpstr>
      <vt:lpstr>Kiedy należy skierować pacjenta do chirurga bariatry?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Rola insulinooporności w patogenezie nadwagi i otyłości.   </dc:title>
  <dc:creator>Melania Mikołajczyk</dc:creator>
  <cp:lastModifiedBy>Melania Mikołajczyk</cp:lastModifiedBy>
  <cp:revision>165</cp:revision>
  <dcterms:created xsi:type="dcterms:W3CDTF">2021-04-06T20:29:35Z</dcterms:created>
  <dcterms:modified xsi:type="dcterms:W3CDTF">2023-03-02T13:32:22Z</dcterms:modified>
</cp:coreProperties>
</file>